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6" r:id="rId10"/>
    <p:sldId id="296" r:id="rId11"/>
    <p:sldId id="262" r:id="rId12"/>
    <p:sldId id="265" r:id="rId13"/>
    <p:sldId id="267" r:id="rId14"/>
    <p:sldId id="268" r:id="rId15"/>
    <p:sldId id="269" r:id="rId16"/>
    <p:sldId id="270" r:id="rId17"/>
    <p:sldId id="271" r:id="rId18"/>
    <p:sldId id="272" r:id="rId19"/>
    <p:sldId id="293" r:id="rId20"/>
    <p:sldId id="294" r:id="rId21"/>
    <p:sldId id="274" r:id="rId22"/>
    <p:sldId id="278" r:id="rId23"/>
    <p:sldId id="282" r:id="rId24"/>
    <p:sldId id="297" r:id="rId25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02E853-8C31-43CF-836F-C8633F63BCF0}" v="1" dt="2020-10-27T21:16:41.819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>
      <p:cViewPr>
        <p:scale>
          <a:sx n="165" d="100"/>
          <a:sy n="165" d="100"/>
        </p:scale>
        <p:origin x="-1560" y="-3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81582" y="2224532"/>
            <a:ext cx="6180834" cy="665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10/27/2020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10/27/2020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045700"/>
            <a:ext cx="9144000" cy="98425"/>
          </a:xfrm>
          <a:custGeom>
            <a:avLst/>
            <a:gdLst/>
            <a:ahLst/>
            <a:cxnLst/>
            <a:rect l="l" t="t" r="r" b="b"/>
            <a:pathLst>
              <a:path w="9144000" h="98425">
                <a:moveTo>
                  <a:pt x="9144000" y="0"/>
                </a:moveTo>
                <a:lnTo>
                  <a:pt x="0" y="0"/>
                </a:lnTo>
                <a:lnTo>
                  <a:pt x="0" y="97799"/>
                </a:lnTo>
                <a:lnTo>
                  <a:pt x="9144000" y="97799"/>
                </a:lnTo>
                <a:lnTo>
                  <a:pt x="9144000" y="0"/>
                </a:lnTo>
                <a:close/>
              </a:path>
            </a:pathLst>
          </a:custGeom>
          <a:solidFill>
            <a:srgbClr val="CCA5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65072" y="0"/>
            <a:ext cx="7013829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10/27/2020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045700"/>
            <a:ext cx="9144000" cy="98425"/>
          </a:xfrm>
          <a:custGeom>
            <a:avLst/>
            <a:gdLst/>
            <a:ahLst/>
            <a:cxnLst/>
            <a:rect l="l" t="t" r="r" b="b"/>
            <a:pathLst>
              <a:path w="9144000" h="98425">
                <a:moveTo>
                  <a:pt x="9144000" y="0"/>
                </a:moveTo>
                <a:lnTo>
                  <a:pt x="0" y="0"/>
                </a:lnTo>
                <a:lnTo>
                  <a:pt x="0" y="97799"/>
                </a:lnTo>
                <a:lnTo>
                  <a:pt x="9144000" y="97799"/>
                </a:lnTo>
                <a:lnTo>
                  <a:pt x="9144000" y="0"/>
                </a:lnTo>
                <a:close/>
              </a:path>
            </a:pathLst>
          </a:custGeom>
          <a:solidFill>
            <a:srgbClr val="CCA5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48963" y="428066"/>
            <a:ext cx="1846072" cy="666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0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92605" y="1334259"/>
            <a:ext cx="6558788" cy="32785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arksontheair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mailto:info@parksontheair.co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MG_8839.JPG"/>
          <p:cNvPicPr>
            <a:picLocks noChangeAspect="1"/>
          </p:cNvPicPr>
          <p:nvPr/>
        </p:nvPicPr>
        <p:blipFill>
          <a:blip r:embed="rId2" cstate="print">
            <a:alphaModFix am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20200" cy="6134100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7620000" y="1200150"/>
            <a:ext cx="1082040" cy="1125220"/>
          </a:xfrm>
          <a:custGeom>
            <a:avLst/>
            <a:gdLst/>
            <a:ahLst/>
            <a:cxnLst/>
            <a:rect l="l" t="t" r="r" b="b"/>
            <a:pathLst>
              <a:path w="1082040" h="1125220">
                <a:moveTo>
                  <a:pt x="1081532" y="1124966"/>
                </a:moveTo>
                <a:lnTo>
                  <a:pt x="1081532" y="0"/>
                </a:lnTo>
                <a:lnTo>
                  <a:pt x="0" y="0"/>
                </a:lnTo>
              </a:path>
            </a:pathLst>
          </a:custGeom>
          <a:ln w="28575">
            <a:solidFill>
              <a:srgbClr val="CCA5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6422" y="3558285"/>
            <a:ext cx="1082040" cy="1125220"/>
          </a:xfrm>
          <a:custGeom>
            <a:avLst/>
            <a:gdLst/>
            <a:ahLst/>
            <a:cxnLst/>
            <a:rect l="l" t="t" r="r" b="b"/>
            <a:pathLst>
              <a:path w="1082040" h="1125220">
                <a:moveTo>
                  <a:pt x="0" y="0"/>
                </a:moveTo>
                <a:lnTo>
                  <a:pt x="0" y="1124992"/>
                </a:lnTo>
                <a:lnTo>
                  <a:pt x="1081580" y="1124992"/>
                </a:lnTo>
              </a:path>
            </a:pathLst>
          </a:custGeom>
          <a:ln w="28575">
            <a:solidFill>
              <a:srgbClr val="CCA5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7835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Parks On The</a:t>
            </a:r>
            <a:r>
              <a:rPr spc="-45" dirty="0"/>
              <a:t> </a:t>
            </a:r>
            <a:r>
              <a:rPr spc="-5" dirty="0"/>
              <a:t>Air</a:t>
            </a:r>
          </a:p>
        </p:txBody>
      </p:sp>
      <p:sp>
        <p:nvSpPr>
          <p:cNvPr id="6" name="object 6"/>
          <p:cNvSpPr/>
          <p:nvPr/>
        </p:nvSpPr>
        <p:spPr>
          <a:xfrm>
            <a:off x="381000" y="895350"/>
            <a:ext cx="3276346" cy="32763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24858" y="3203829"/>
            <a:ext cx="24561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35" dirty="0">
                <a:solidFill>
                  <a:srgbClr val="56BA89"/>
                </a:solidFill>
                <a:uFill>
                  <a:solidFill>
                    <a:srgbClr val="56BA89"/>
                  </a:solidFill>
                </a:uFill>
                <a:latin typeface="Arial"/>
                <a:cs typeface="Arial"/>
                <a:hlinkClick r:id="rId4"/>
              </a:rPr>
              <a:t>w</a:t>
            </a:r>
            <a:r>
              <a:rPr sz="1800" u="heavy" spc="-25" dirty="0">
                <a:solidFill>
                  <a:srgbClr val="56BA89"/>
                </a:solidFill>
                <a:uFill>
                  <a:solidFill>
                    <a:srgbClr val="56BA89"/>
                  </a:solidFill>
                </a:uFill>
                <a:latin typeface="Arial"/>
                <a:cs typeface="Arial"/>
                <a:hlinkClick r:id="rId4"/>
              </a:rPr>
              <a:t>ww</a:t>
            </a:r>
            <a:r>
              <a:rPr sz="1800" u="heavy" dirty="0">
                <a:solidFill>
                  <a:srgbClr val="56BA89"/>
                </a:solidFill>
                <a:uFill>
                  <a:solidFill>
                    <a:srgbClr val="56BA89"/>
                  </a:solidFill>
                </a:uFill>
                <a:latin typeface="Arial"/>
                <a:cs typeface="Arial"/>
                <a:hlinkClick r:id="rId4"/>
              </a:rPr>
              <a:t>.</a:t>
            </a:r>
            <a:r>
              <a:rPr sz="1800" u="heavy" spc="5" dirty="0">
                <a:solidFill>
                  <a:srgbClr val="56BA89"/>
                </a:solidFill>
                <a:uFill>
                  <a:solidFill>
                    <a:srgbClr val="56BA89"/>
                  </a:solidFill>
                </a:uFill>
                <a:latin typeface="Arial"/>
                <a:cs typeface="Arial"/>
                <a:hlinkClick r:id="rId4"/>
              </a:rPr>
              <a:t>p</a:t>
            </a:r>
            <a:r>
              <a:rPr sz="1800" u="heavy" spc="-5" dirty="0">
                <a:solidFill>
                  <a:srgbClr val="56BA89"/>
                </a:solidFill>
                <a:uFill>
                  <a:solidFill>
                    <a:srgbClr val="56BA89"/>
                  </a:solidFill>
                </a:uFill>
                <a:latin typeface="Arial"/>
                <a:cs typeface="Arial"/>
                <a:hlinkClick r:id="rId4"/>
              </a:rPr>
              <a:t>arks</a:t>
            </a:r>
            <a:r>
              <a:rPr sz="1800" u="heavy" spc="-15" dirty="0">
                <a:solidFill>
                  <a:srgbClr val="56BA89"/>
                </a:solidFill>
                <a:uFill>
                  <a:solidFill>
                    <a:srgbClr val="56BA89"/>
                  </a:solidFill>
                </a:uFill>
                <a:latin typeface="Arial"/>
                <a:cs typeface="Arial"/>
                <a:hlinkClick r:id="rId4"/>
              </a:rPr>
              <a:t>o</a:t>
            </a:r>
            <a:r>
              <a:rPr sz="1800" u="heavy" spc="-5" dirty="0">
                <a:solidFill>
                  <a:srgbClr val="56BA89"/>
                </a:solidFill>
                <a:uFill>
                  <a:solidFill>
                    <a:srgbClr val="56BA89"/>
                  </a:solidFill>
                </a:uFill>
                <a:latin typeface="Arial"/>
                <a:cs typeface="Arial"/>
                <a:hlinkClick r:id="rId4"/>
              </a:rPr>
              <a:t>nthe</a:t>
            </a:r>
            <a:r>
              <a:rPr sz="1800" u="heavy" spc="-15" dirty="0">
                <a:solidFill>
                  <a:srgbClr val="56BA89"/>
                </a:solidFill>
                <a:uFill>
                  <a:solidFill>
                    <a:srgbClr val="56BA89"/>
                  </a:solidFill>
                </a:uFill>
                <a:latin typeface="Arial"/>
                <a:cs typeface="Arial"/>
                <a:hlinkClick r:id="rId4"/>
              </a:rPr>
              <a:t>a</a:t>
            </a:r>
            <a:r>
              <a:rPr sz="1800" u="heavy" dirty="0">
                <a:solidFill>
                  <a:srgbClr val="56BA89"/>
                </a:solidFill>
                <a:uFill>
                  <a:solidFill>
                    <a:srgbClr val="56BA89"/>
                  </a:solidFill>
                </a:uFill>
                <a:latin typeface="Arial"/>
                <a:cs typeface="Arial"/>
                <a:hlinkClick r:id="rId4"/>
              </a:rPr>
              <a:t>ir.com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0550" y="398475"/>
            <a:ext cx="4086225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85" dirty="0"/>
              <a:t>Parks </a:t>
            </a:r>
            <a:r>
              <a:rPr spc="-470" dirty="0"/>
              <a:t>On </a:t>
            </a:r>
            <a:r>
              <a:rPr spc="-465" dirty="0"/>
              <a:t>The </a:t>
            </a:r>
            <a:r>
              <a:rPr spc="-135" dirty="0"/>
              <a:t>Air </a:t>
            </a:r>
            <a:r>
              <a:rPr spc="265" dirty="0"/>
              <a:t>-</a:t>
            </a:r>
            <a:r>
              <a:rPr spc="-505" dirty="0"/>
              <a:t> </a:t>
            </a:r>
            <a:r>
              <a:rPr spc="-555" dirty="0"/>
              <a:t>POTA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83793" y="1099815"/>
            <a:ext cx="4674007" cy="198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lang="en-US" sz="1800" spc="-100" dirty="0">
                <a:latin typeface="Palatino Linotype"/>
                <a:cs typeface="Palatino Linotype"/>
              </a:rPr>
              <a:t>How to get started in POTA</a:t>
            </a:r>
          </a:p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lang="en-US" spc="-100" dirty="0">
                <a:latin typeface="Palatino Linotype"/>
                <a:cs typeface="Palatino Linotype"/>
              </a:rPr>
              <a:t>What are common radios?</a:t>
            </a:r>
          </a:p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lang="en-US" dirty="0">
                <a:latin typeface="Palatino Linotype"/>
                <a:cs typeface="Palatino Linotype"/>
              </a:rPr>
              <a:t>What types of antennas?</a:t>
            </a:r>
          </a:p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lang="en-US" sz="1800" spc="-100" dirty="0">
                <a:latin typeface="Palatino Linotype"/>
                <a:cs typeface="Palatino Linotype"/>
              </a:rPr>
              <a:t>Different kind of batteries.</a:t>
            </a:r>
          </a:p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lang="en-US" spc="-100" dirty="0">
                <a:latin typeface="Palatino Linotype"/>
                <a:cs typeface="Palatino Linotype"/>
              </a:rPr>
              <a:t>Logging and submitting logs.</a:t>
            </a:r>
          </a:p>
          <a:p>
            <a:pPr marL="12700" marR="5080">
              <a:lnSpc>
                <a:spcPct val="114999"/>
              </a:lnSpc>
              <a:spcBef>
                <a:spcPts val="100"/>
              </a:spcBef>
            </a:pPr>
            <a:endParaRPr lang="en-US" sz="1800" spc="-100" dirty="0">
              <a:latin typeface="Palatino Linotype"/>
              <a:cs typeface="Palatino Linotyp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95400" y="3028950"/>
            <a:ext cx="1740498" cy="17626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/>
          <p:cNvSpPr txBox="1">
            <a:spLocks/>
          </p:cNvSpPr>
          <p:nvPr/>
        </p:nvSpPr>
        <p:spPr>
          <a:xfrm>
            <a:off x="4114800" y="2190750"/>
            <a:ext cx="4086225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200" b="0" i="0">
                <a:solidFill>
                  <a:schemeClr val="tx1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n-US" spc="-285" dirty="0"/>
              <a:t>Why </a:t>
            </a:r>
            <a:r>
              <a:rPr lang="en-US" spc="-555" dirty="0"/>
              <a:t>POTA?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2952750"/>
            <a:ext cx="413057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 Linotype"/>
                <a:cs typeface="Palatino Linotype"/>
              </a:rPr>
              <a:t>Get Outdoors</a:t>
            </a:r>
          </a:p>
          <a:p>
            <a:r>
              <a:rPr lang="en-US" dirty="0">
                <a:latin typeface="Palatino Linotype"/>
                <a:cs typeface="Palatino Linotype"/>
              </a:rPr>
              <a:t>Enjoy our State &amp; National Parks.</a:t>
            </a:r>
          </a:p>
          <a:p>
            <a:r>
              <a:rPr lang="en-US" dirty="0">
                <a:latin typeface="Palatino Linotype"/>
                <a:cs typeface="Palatino Linotype"/>
              </a:rPr>
              <a:t>Be the station everyone wants to work.</a:t>
            </a:r>
          </a:p>
          <a:p>
            <a:r>
              <a:rPr lang="en-US" dirty="0">
                <a:latin typeface="Palatino Linotype"/>
                <a:cs typeface="Palatino Linotype"/>
              </a:rPr>
              <a:t>Practice our Emergency </a:t>
            </a:r>
            <a:r>
              <a:rPr lang="en-US" dirty="0" err="1">
                <a:latin typeface="Palatino Linotype"/>
                <a:cs typeface="Palatino Linotype"/>
              </a:rPr>
              <a:t>Comms</a:t>
            </a:r>
            <a:r>
              <a:rPr lang="en-US" dirty="0">
                <a:latin typeface="Palatino Linotype"/>
                <a:cs typeface="Palatino Linotype"/>
              </a:rPr>
              <a:t>.</a:t>
            </a:r>
          </a:p>
          <a:p>
            <a:r>
              <a:rPr lang="en-US" dirty="0">
                <a:latin typeface="Palatino Linotype"/>
                <a:cs typeface="Palatino Linotype"/>
              </a:rPr>
              <a:t>Have Fun.</a:t>
            </a:r>
          </a:p>
        </p:txBody>
      </p:sp>
      <p:pic>
        <p:nvPicPr>
          <p:cNvPr id="9" name="Picture 8" descr="Screen Shot 2020-10-25 at 3.58.4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33350"/>
            <a:ext cx="3124200" cy="20908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0550" y="398475"/>
            <a:ext cx="837245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dirty="0">
                <a:latin typeface="Arial"/>
                <a:cs typeface="Arial"/>
              </a:rPr>
              <a:t>Two Different Ways to Participate: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1000" y="1733550"/>
            <a:ext cx="2687320" cy="15309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lang="en-US" sz="2400" spc="-100" dirty="0">
                <a:latin typeface="Palatino Linotype"/>
                <a:cs typeface="Palatino Linotype"/>
              </a:rPr>
              <a:t>Activators:</a:t>
            </a:r>
          </a:p>
          <a:p>
            <a:pPr marL="12700" marR="5080">
              <a:lnSpc>
                <a:spcPct val="114999"/>
              </a:lnSpc>
              <a:spcBef>
                <a:spcPts val="100"/>
              </a:spcBef>
            </a:pPr>
            <a:endParaRPr lang="en-US" sz="2400" spc="-100" dirty="0">
              <a:latin typeface="Palatino Linotype"/>
              <a:cs typeface="Palatino Linotype"/>
            </a:endParaRPr>
          </a:p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lang="en-US" spc="-100" dirty="0">
                <a:latin typeface="Palatino Linotype"/>
                <a:cs typeface="Palatino Linotype"/>
              </a:rPr>
              <a:t>Those operating from the</a:t>
            </a:r>
          </a:p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lang="en-US" spc="-100" dirty="0">
                <a:latin typeface="Palatino Linotype"/>
                <a:cs typeface="Palatino Linotype"/>
              </a:rPr>
              <a:t>parks</a:t>
            </a:r>
            <a:endParaRPr dirty="0">
              <a:latin typeface="Palatino Linotype"/>
              <a:cs typeface="Palatino Linotyp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505200" y="1352550"/>
            <a:ext cx="2116700" cy="21436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6019800" y="1733550"/>
            <a:ext cx="266329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Palatino Linotype"/>
                <a:cs typeface="Palatino Linotype"/>
              </a:rPr>
              <a:t>Hunters:</a:t>
            </a:r>
          </a:p>
          <a:p>
            <a:endParaRPr lang="en-US" sz="2400" dirty="0">
              <a:latin typeface="Palatino Linotype"/>
              <a:cs typeface="Palatino Linotype"/>
            </a:endParaRPr>
          </a:p>
          <a:p>
            <a:r>
              <a:rPr lang="en-US" dirty="0">
                <a:latin typeface="Palatino Linotype"/>
                <a:cs typeface="Palatino Linotype"/>
              </a:rPr>
              <a:t>Those contacting people</a:t>
            </a:r>
          </a:p>
          <a:p>
            <a:r>
              <a:rPr lang="en-US" dirty="0">
                <a:latin typeface="Palatino Linotype"/>
                <a:cs typeface="Palatino Linotype"/>
              </a:rPr>
              <a:t>at the parks.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81000" y="1276350"/>
            <a:ext cx="3900804" cy="3118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5" dirty="0">
                <a:latin typeface="Palatino Linotype"/>
                <a:cs typeface="Palatino Linotype"/>
              </a:rPr>
              <a:t>Creating </a:t>
            </a:r>
            <a:r>
              <a:rPr sz="1800" spc="75" dirty="0">
                <a:latin typeface="Palatino Linotype"/>
                <a:cs typeface="Palatino Linotype"/>
              </a:rPr>
              <a:t>an </a:t>
            </a:r>
            <a:r>
              <a:rPr sz="1800" spc="55" dirty="0">
                <a:latin typeface="Palatino Linotype"/>
                <a:cs typeface="Palatino Linotype"/>
              </a:rPr>
              <a:t>account </a:t>
            </a:r>
            <a:r>
              <a:rPr sz="1800" spc="10" dirty="0">
                <a:latin typeface="Palatino Linotype"/>
                <a:cs typeface="Palatino Linotype"/>
              </a:rPr>
              <a:t>is </a:t>
            </a:r>
            <a:r>
              <a:rPr sz="1800" spc="60" dirty="0">
                <a:latin typeface="Palatino Linotype"/>
                <a:cs typeface="Palatino Linotype"/>
              </a:rPr>
              <a:t>fast </a:t>
            </a:r>
            <a:r>
              <a:rPr sz="1800" spc="50" dirty="0">
                <a:latin typeface="Palatino Linotype"/>
                <a:cs typeface="Palatino Linotype"/>
              </a:rPr>
              <a:t>and</a:t>
            </a:r>
            <a:r>
              <a:rPr sz="1800" spc="-170" dirty="0">
                <a:latin typeface="Palatino Linotype"/>
                <a:cs typeface="Palatino Linotype"/>
              </a:rPr>
              <a:t> </a:t>
            </a:r>
            <a:r>
              <a:rPr sz="1800" spc="50" dirty="0">
                <a:latin typeface="Palatino Linotype"/>
                <a:cs typeface="Palatino Linotype"/>
              </a:rPr>
              <a:t>easy.</a:t>
            </a:r>
            <a:endParaRPr sz="1800">
              <a:latin typeface="Palatino Linotype"/>
              <a:cs typeface="Palatino Linotype"/>
            </a:endParaRPr>
          </a:p>
          <a:p>
            <a:pPr marL="12700" marR="250825">
              <a:lnSpc>
                <a:spcPct val="114999"/>
              </a:lnSpc>
              <a:spcBef>
                <a:spcPts val="1605"/>
              </a:spcBef>
            </a:pPr>
            <a:r>
              <a:rPr sz="1800" spc="-100" dirty="0">
                <a:latin typeface="Palatino Linotype"/>
                <a:cs typeface="Palatino Linotype"/>
              </a:rPr>
              <a:t>POTA </a:t>
            </a:r>
            <a:r>
              <a:rPr sz="1800" spc="80" dirty="0">
                <a:latin typeface="Palatino Linotype"/>
                <a:cs typeface="Palatino Linotype"/>
              </a:rPr>
              <a:t>stores no </a:t>
            </a:r>
            <a:r>
              <a:rPr sz="1800" spc="40" dirty="0">
                <a:latin typeface="Palatino Linotype"/>
                <a:cs typeface="Palatino Linotype"/>
              </a:rPr>
              <a:t>passwords, </a:t>
            </a:r>
            <a:r>
              <a:rPr sz="1800" spc="20" dirty="0">
                <a:latin typeface="Palatino Linotype"/>
                <a:cs typeface="Palatino Linotype"/>
              </a:rPr>
              <a:t>we  </a:t>
            </a:r>
            <a:r>
              <a:rPr sz="1800" spc="60" dirty="0">
                <a:latin typeface="Palatino Linotype"/>
                <a:cs typeface="Palatino Linotype"/>
              </a:rPr>
              <a:t>authenticate </a:t>
            </a:r>
            <a:r>
              <a:rPr sz="1800" spc="40" dirty="0">
                <a:latin typeface="Palatino Linotype"/>
                <a:cs typeface="Palatino Linotype"/>
              </a:rPr>
              <a:t>against </a:t>
            </a:r>
            <a:r>
              <a:rPr sz="1800" spc="60" dirty="0">
                <a:latin typeface="Palatino Linotype"/>
                <a:cs typeface="Palatino Linotype"/>
              </a:rPr>
              <a:t>accounts</a:t>
            </a:r>
            <a:r>
              <a:rPr sz="1800" spc="-110" dirty="0">
                <a:latin typeface="Palatino Linotype"/>
                <a:cs typeface="Palatino Linotype"/>
              </a:rPr>
              <a:t> </a:t>
            </a:r>
            <a:r>
              <a:rPr sz="1800" spc="10" dirty="0">
                <a:latin typeface="Palatino Linotype"/>
                <a:cs typeface="Palatino Linotype"/>
              </a:rPr>
              <a:t>you  </a:t>
            </a:r>
            <a:r>
              <a:rPr sz="1800" spc="25" dirty="0">
                <a:latin typeface="Palatino Linotype"/>
                <a:cs typeface="Palatino Linotype"/>
              </a:rPr>
              <a:t>already</a:t>
            </a:r>
            <a:r>
              <a:rPr sz="1800" dirty="0">
                <a:latin typeface="Palatino Linotype"/>
                <a:cs typeface="Palatino Linotype"/>
              </a:rPr>
              <a:t> </a:t>
            </a:r>
            <a:r>
              <a:rPr sz="1800" spc="40" dirty="0">
                <a:latin typeface="Palatino Linotype"/>
                <a:cs typeface="Palatino Linotype"/>
              </a:rPr>
              <a:t>have.</a:t>
            </a:r>
            <a:endParaRPr sz="180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  <a:spcBef>
                <a:spcPts val="1925"/>
              </a:spcBef>
            </a:pPr>
            <a:r>
              <a:rPr sz="1800" spc="55" dirty="0">
                <a:latin typeface="Palatino Linotype"/>
                <a:cs typeface="Palatino Linotype"/>
              </a:rPr>
              <a:t>Select </a:t>
            </a:r>
            <a:r>
              <a:rPr sz="1800" spc="80" dirty="0">
                <a:latin typeface="Palatino Linotype"/>
                <a:cs typeface="Palatino Linotype"/>
              </a:rPr>
              <a:t>the </a:t>
            </a:r>
            <a:r>
              <a:rPr sz="1800" spc="25" dirty="0">
                <a:latin typeface="Palatino Linotype"/>
                <a:cs typeface="Palatino Linotype"/>
              </a:rPr>
              <a:t>Dashboard/Login </a:t>
            </a:r>
            <a:r>
              <a:rPr sz="1800" spc="-35" dirty="0">
                <a:latin typeface="Palatino Linotype"/>
                <a:cs typeface="Palatino Linotype"/>
              </a:rPr>
              <a:t>link</a:t>
            </a:r>
            <a:r>
              <a:rPr sz="1800" spc="-130" dirty="0">
                <a:latin typeface="Palatino Linotype"/>
                <a:cs typeface="Palatino Linotype"/>
              </a:rPr>
              <a:t> </a:t>
            </a:r>
            <a:r>
              <a:rPr sz="1800" spc="65" dirty="0">
                <a:latin typeface="Palatino Linotype"/>
                <a:cs typeface="Palatino Linotype"/>
              </a:rPr>
              <a:t>at</a:t>
            </a:r>
            <a:endParaRPr sz="180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1800" b="1" spc="100" dirty="0">
                <a:latin typeface="Palatino Linotype"/>
                <a:cs typeface="Palatino Linotype"/>
              </a:rPr>
              <a:t>parksontheair.com</a:t>
            </a:r>
            <a:endParaRPr sz="1800">
              <a:latin typeface="Palatino Linotype"/>
              <a:cs typeface="Palatino Linotype"/>
            </a:endParaRPr>
          </a:p>
          <a:p>
            <a:pPr marL="12700" marR="5080">
              <a:lnSpc>
                <a:spcPct val="115100"/>
              </a:lnSpc>
              <a:spcBef>
                <a:spcPts val="1590"/>
              </a:spcBef>
            </a:pPr>
            <a:r>
              <a:rPr sz="1800" u="sng" spc="60" dirty="0">
                <a:solidFill>
                  <a:srgbClr val="56BA89"/>
                </a:solidFill>
                <a:uFill>
                  <a:solidFill>
                    <a:srgbClr val="56BA89"/>
                  </a:solidFill>
                </a:uFill>
                <a:latin typeface="Palatino Linotype"/>
                <a:cs typeface="Palatino Linotype"/>
                <a:hlinkClick r:id="rId2"/>
              </a:rPr>
              <a:t>info@parksontheair.com</a:t>
            </a:r>
            <a:r>
              <a:rPr sz="1800" spc="60" dirty="0">
                <a:solidFill>
                  <a:srgbClr val="56BA89"/>
                </a:solidFill>
                <a:latin typeface="Palatino Linotype"/>
                <a:cs typeface="Palatino Linotype"/>
                <a:hlinkClick r:id="rId2"/>
              </a:rPr>
              <a:t> </a:t>
            </a:r>
            <a:r>
              <a:rPr sz="1800" spc="-30" dirty="0">
                <a:latin typeface="Palatino Linotype"/>
                <a:cs typeface="Palatino Linotype"/>
              </a:rPr>
              <a:t>if </a:t>
            </a:r>
            <a:r>
              <a:rPr sz="1800" spc="10" dirty="0">
                <a:latin typeface="Palatino Linotype"/>
                <a:cs typeface="Palatino Linotype"/>
              </a:rPr>
              <a:t>you </a:t>
            </a:r>
            <a:r>
              <a:rPr sz="1800" spc="85" dirty="0">
                <a:latin typeface="Palatino Linotype"/>
                <a:cs typeface="Palatino Linotype"/>
              </a:rPr>
              <a:t>need  </a:t>
            </a:r>
            <a:r>
              <a:rPr sz="1800" spc="70" dirty="0">
                <a:latin typeface="Palatino Linotype"/>
                <a:cs typeface="Palatino Linotype"/>
              </a:rPr>
              <a:t>assistance</a:t>
            </a:r>
            <a:endParaRPr sz="1800">
              <a:latin typeface="Palatino Linotype"/>
              <a:cs typeface="Palatino Linotyp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488155" y="552752"/>
            <a:ext cx="3344186" cy="38719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F3CAFD-0BC8-D846-9051-1C956A76456B}"/>
              </a:ext>
            </a:extLst>
          </p:cNvPr>
          <p:cNvSpPr txBox="1"/>
          <p:nvPr/>
        </p:nvSpPr>
        <p:spPr>
          <a:xfrm>
            <a:off x="533400" y="361950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How to join the POTA fun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0550" y="398475"/>
            <a:ext cx="5352415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85" dirty="0"/>
              <a:t>How </a:t>
            </a:r>
            <a:r>
              <a:rPr spc="-360" dirty="0"/>
              <a:t>does </a:t>
            </a:r>
            <a:r>
              <a:rPr spc="45" dirty="0"/>
              <a:t>it </a:t>
            </a:r>
            <a:r>
              <a:rPr spc="-210" dirty="0"/>
              <a:t>work </a:t>
            </a:r>
            <a:r>
              <a:rPr spc="-120" dirty="0"/>
              <a:t>for</a:t>
            </a:r>
            <a:r>
              <a:rPr spc="-520" dirty="0"/>
              <a:t> </a:t>
            </a:r>
            <a:r>
              <a:rPr spc="-254" dirty="0"/>
              <a:t>Activators?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4081" y="1420112"/>
            <a:ext cx="4536440" cy="2059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59715">
              <a:lnSpc>
                <a:spcPct val="100000"/>
              </a:lnSpc>
              <a:spcBef>
                <a:spcPts val="100"/>
              </a:spcBef>
              <a:tabLst>
                <a:tab pos="1167130" algn="l"/>
              </a:tabLst>
            </a:pPr>
            <a:r>
              <a:rPr sz="2400" spc="80" dirty="0">
                <a:latin typeface="Palatino Linotype"/>
                <a:cs typeface="Palatino Linotype"/>
              </a:rPr>
              <a:t>Choose </a:t>
            </a:r>
            <a:r>
              <a:rPr sz="2400" spc="130" dirty="0">
                <a:latin typeface="Palatino Linotype"/>
                <a:cs typeface="Palatino Linotype"/>
              </a:rPr>
              <a:t>a </a:t>
            </a:r>
            <a:r>
              <a:rPr sz="2400" spc="105" dirty="0">
                <a:latin typeface="Palatino Linotype"/>
                <a:cs typeface="Palatino Linotype"/>
              </a:rPr>
              <a:t>reference </a:t>
            </a:r>
            <a:r>
              <a:rPr sz="2400" spc="95" dirty="0">
                <a:latin typeface="Palatino Linotype"/>
                <a:cs typeface="Palatino Linotype"/>
              </a:rPr>
              <a:t>to </a:t>
            </a:r>
            <a:r>
              <a:rPr sz="2400" spc="35" dirty="0">
                <a:latin typeface="Palatino Linotype"/>
                <a:cs typeface="Palatino Linotype"/>
              </a:rPr>
              <a:t>put </a:t>
            </a:r>
            <a:r>
              <a:rPr sz="2400" spc="105" dirty="0">
                <a:latin typeface="Palatino Linotype"/>
                <a:cs typeface="Palatino Linotype"/>
              </a:rPr>
              <a:t>on  </a:t>
            </a:r>
            <a:r>
              <a:rPr sz="2400" spc="110" dirty="0">
                <a:latin typeface="Palatino Linotype"/>
                <a:cs typeface="Palatino Linotype"/>
              </a:rPr>
              <a:t>the</a:t>
            </a:r>
            <a:r>
              <a:rPr sz="2400" spc="5" dirty="0">
                <a:latin typeface="Palatino Linotype"/>
                <a:cs typeface="Palatino Linotype"/>
              </a:rPr>
              <a:t> </a:t>
            </a:r>
            <a:r>
              <a:rPr sz="2400" spc="25" dirty="0">
                <a:latin typeface="Palatino Linotype"/>
                <a:cs typeface="Palatino Linotype"/>
              </a:rPr>
              <a:t>air.</a:t>
            </a:r>
            <a:r>
              <a:rPr sz="2400" spc="25" dirty="0">
                <a:latin typeface="Times New Roman"/>
                <a:cs typeface="Times New Roman"/>
              </a:rPr>
              <a:t>	</a:t>
            </a:r>
            <a:r>
              <a:rPr sz="2400" spc="-135" dirty="0">
                <a:latin typeface="Palatino Linotype"/>
                <a:cs typeface="Palatino Linotype"/>
              </a:rPr>
              <a:t>POTA </a:t>
            </a:r>
            <a:r>
              <a:rPr sz="2400" spc="110" dirty="0">
                <a:latin typeface="Palatino Linotype"/>
                <a:cs typeface="Palatino Linotype"/>
              </a:rPr>
              <a:t>has </a:t>
            </a:r>
            <a:r>
              <a:rPr sz="2400" spc="50" dirty="0">
                <a:latin typeface="Palatino Linotype"/>
                <a:cs typeface="Palatino Linotype"/>
              </a:rPr>
              <a:t>over </a:t>
            </a:r>
            <a:r>
              <a:rPr sz="2400" spc="135" dirty="0">
                <a:latin typeface="Palatino Linotype"/>
                <a:cs typeface="Palatino Linotype"/>
              </a:rPr>
              <a:t>10,000  </a:t>
            </a:r>
            <a:r>
              <a:rPr sz="2400" spc="60" dirty="0">
                <a:latin typeface="Palatino Linotype"/>
                <a:cs typeface="Palatino Linotype"/>
              </a:rPr>
              <a:t>locations </a:t>
            </a:r>
            <a:r>
              <a:rPr sz="2400" spc="-10" dirty="0">
                <a:latin typeface="Palatino Linotype"/>
                <a:cs typeface="Palatino Linotype"/>
              </a:rPr>
              <a:t>in </a:t>
            </a:r>
            <a:r>
              <a:rPr sz="2400" spc="-140" dirty="0">
                <a:latin typeface="Palatino Linotype"/>
                <a:cs typeface="Palatino Linotype"/>
              </a:rPr>
              <a:t>USA </a:t>
            </a:r>
            <a:r>
              <a:rPr sz="2400" spc="65" dirty="0">
                <a:latin typeface="Palatino Linotype"/>
                <a:cs typeface="Palatino Linotype"/>
              </a:rPr>
              <a:t>and</a:t>
            </a:r>
            <a:r>
              <a:rPr sz="2400" spc="150" dirty="0">
                <a:latin typeface="Palatino Linotype"/>
                <a:cs typeface="Palatino Linotype"/>
              </a:rPr>
              <a:t> </a:t>
            </a:r>
            <a:r>
              <a:rPr sz="2400" spc="45" dirty="0">
                <a:latin typeface="Palatino Linotype"/>
                <a:cs typeface="Palatino Linotype"/>
              </a:rPr>
              <a:t>Canada.</a:t>
            </a:r>
            <a:endParaRPr sz="2400">
              <a:latin typeface="Palatino Linotype"/>
              <a:cs typeface="Palatino Linotype"/>
            </a:endParaRPr>
          </a:p>
          <a:p>
            <a:pPr marL="12700" marR="5080">
              <a:lnSpc>
                <a:spcPct val="100000"/>
              </a:lnSpc>
              <a:spcBef>
                <a:spcPts val="1610"/>
              </a:spcBef>
            </a:pPr>
            <a:r>
              <a:rPr sz="2400" spc="-35" dirty="0">
                <a:latin typeface="Palatino Linotype"/>
                <a:cs typeface="Palatino Linotype"/>
              </a:rPr>
              <a:t>Find </a:t>
            </a:r>
            <a:r>
              <a:rPr sz="2400" spc="130" dirty="0">
                <a:latin typeface="Palatino Linotype"/>
                <a:cs typeface="Palatino Linotype"/>
              </a:rPr>
              <a:t>a </a:t>
            </a:r>
            <a:r>
              <a:rPr sz="2400" dirty="0">
                <a:latin typeface="Palatino Linotype"/>
                <a:cs typeface="Palatino Linotype"/>
              </a:rPr>
              <a:t>list </a:t>
            </a:r>
            <a:r>
              <a:rPr sz="2400" spc="5" dirty="0">
                <a:latin typeface="Palatino Linotype"/>
                <a:cs typeface="Palatino Linotype"/>
              </a:rPr>
              <a:t>by </a:t>
            </a:r>
            <a:r>
              <a:rPr sz="2400" spc="65" dirty="0">
                <a:latin typeface="Palatino Linotype"/>
                <a:cs typeface="Palatino Linotype"/>
              </a:rPr>
              <a:t>state/province and  </a:t>
            </a:r>
            <a:r>
              <a:rPr sz="2400" spc="95" dirty="0">
                <a:latin typeface="Palatino Linotype"/>
                <a:cs typeface="Palatino Linotype"/>
              </a:rPr>
              <a:t>maps at</a:t>
            </a:r>
            <a:r>
              <a:rPr sz="2400" spc="-70" dirty="0">
                <a:latin typeface="Palatino Linotype"/>
                <a:cs typeface="Palatino Linotype"/>
              </a:rPr>
              <a:t> </a:t>
            </a:r>
            <a:r>
              <a:rPr sz="2400" b="1" spc="140" dirty="0">
                <a:latin typeface="Palatino Linotype"/>
                <a:cs typeface="Palatino Linotype"/>
              </a:rPr>
              <a:t>parksontheair.com</a:t>
            </a:r>
            <a:endParaRPr sz="2400">
              <a:latin typeface="Palatino Linotype"/>
              <a:cs typeface="Palatino Linotyp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729371" y="3008895"/>
            <a:ext cx="1848771" cy="18487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Picture 12" descr="Screen Shot 2020-10-25 at 4.07.5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8650"/>
            <a:ext cx="9179406" cy="577080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Screen Shot 2020-10-25 at 4.12.0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050"/>
            <a:ext cx="9144000" cy="55435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361950"/>
            <a:ext cx="3056637" cy="430887"/>
          </a:xfrm>
        </p:spPr>
        <p:txBody>
          <a:bodyPr/>
          <a:lstStyle/>
          <a:p>
            <a:pPr algn="ctr"/>
            <a:r>
              <a:rPr lang="en-US" sz="2800" dirty="0">
                <a:latin typeface="Palatino Linotype"/>
                <a:cs typeface="Palatino Linotype"/>
              </a:rPr>
              <a:t>My total QSOs</a:t>
            </a:r>
          </a:p>
        </p:txBody>
      </p:sp>
      <p:pic>
        <p:nvPicPr>
          <p:cNvPr id="4" name="Picture 3" descr="Screen Shot 2020-10-25 at 4.15.5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18" y="971550"/>
            <a:ext cx="9144000" cy="2270530"/>
          </a:xfrm>
          <a:prstGeom prst="rect">
            <a:avLst/>
          </a:prstGeom>
        </p:spPr>
      </p:pic>
      <p:pic>
        <p:nvPicPr>
          <p:cNvPr id="5" name="Picture 4" descr="Screen Shot 2020-10-26 at 5.10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60417"/>
            <a:ext cx="9144000" cy="119165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362200" y="209550"/>
            <a:ext cx="3818637" cy="430887"/>
          </a:xfrm>
        </p:spPr>
        <p:txBody>
          <a:bodyPr/>
          <a:lstStyle/>
          <a:p>
            <a:pPr algn="ctr"/>
            <a:r>
              <a:rPr lang="en-US" sz="2800" dirty="0">
                <a:latin typeface="Palatino Linotype"/>
                <a:cs typeface="Palatino Linotype"/>
              </a:rPr>
              <a:t>Park to Park QSOs</a:t>
            </a:r>
          </a:p>
        </p:txBody>
      </p:sp>
      <p:pic>
        <p:nvPicPr>
          <p:cNvPr id="8" name="Picture 7" descr="Screen Shot 2020-10-25 at 4.20.03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30" b="3862"/>
          <a:stretch/>
        </p:blipFill>
        <p:spPr>
          <a:xfrm>
            <a:off x="0" y="1608667"/>
            <a:ext cx="9144000" cy="414443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20-10-26 at 5.13.2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33" y="438150"/>
            <a:ext cx="9144000" cy="418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916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01466" y="742950"/>
            <a:ext cx="3994785" cy="25487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Arial"/>
                <a:cs typeface="Arial"/>
              </a:rPr>
              <a:t>Easy </a:t>
            </a:r>
            <a:r>
              <a:rPr sz="1600" spc="-5" dirty="0">
                <a:latin typeface="Arial"/>
                <a:cs typeface="Arial"/>
              </a:rPr>
              <a:t>to </a:t>
            </a:r>
            <a:r>
              <a:rPr sz="1600" dirty="0">
                <a:latin typeface="Arial"/>
                <a:cs typeface="Arial"/>
              </a:rPr>
              <a:t>drive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to: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K-</a:t>
            </a:r>
            <a:r>
              <a:rPr lang="en-US" sz="1600" dirty="0">
                <a:latin typeface="Arial"/>
                <a:cs typeface="Arial"/>
              </a:rPr>
              <a:t>0718 Guilford Courthouse Park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K-</a:t>
            </a:r>
            <a:r>
              <a:rPr lang="en-US" sz="1600" dirty="0">
                <a:latin typeface="Arial"/>
                <a:cs typeface="Arial"/>
              </a:rPr>
              <a:t>6836</a:t>
            </a:r>
            <a:r>
              <a:rPr sz="1600" dirty="0">
                <a:latin typeface="Arial"/>
                <a:cs typeface="Arial"/>
              </a:rPr>
              <a:t> </a:t>
            </a:r>
            <a:r>
              <a:rPr lang="en-US" sz="1600" dirty="0">
                <a:latin typeface="Arial"/>
                <a:cs typeface="Arial"/>
              </a:rPr>
              <a:t>Charlotte Hawkins Brown Park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r>
              <a:rPr lang="en-US" sz="1600" dirty="0">
                <a:latin typeface="Arial"/>
                <a:cs typeface="Arial"/>
              </a:rPr>
              <a:t>K-3843 Haw River at Iron Ore</a:t>
            </a:r>
          </a:p>
          <a:p>
            <a:pPr>
              <a:spcBef>
                <a:spcPts val="30"/>
              </a:spcBef>
            </a:pPr>
            <a:r>
              <a:rPr lang="en-US" sz="1600" dirty="0">
                <a:latin typeface="Arial"/>
                <a:cs typeface="Arial"/>
              </a:rPr>
              <a:t>K-2736 Haw River Summit Center</a:t>
            </a:r>
          </a:p>
          <a:p>
            <a:pPr>
              <a:spcBef>
                <a:spcPts val="30"/>
              </a:spcBef>
            </a:pP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700" dirty="0">
                <a:latin typeface="Arial"/>
                <a:cs typeface="Arial"/>
              </a:rPr>
              <a:t>Short drive (~1</a:t>
            </a:r>
            <a:r>
              <a:rPr sz="1700" spc="-4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hr):</a:t>
            </a:r>
            <a:endParaRPr sz="1700" dirty="0">
              <a:latin typeface="Arial"/>
              <a:cs typeface="Arial"/>
            </a:endParaRPr>
          </a:p>
          <a:p>
            <a:pPr marL="12700" marR="55244">
              <a:lnSpc>
                <a:spcPct val="100000"/>
              </a:lnSpc>
            </a:pPr>
            <a:r>
              <a:rPr sz="1700" dirty="0">
                <a:latin typeface="Arial"/>
                <a:cs typeface="Arial"/>
              </a:rPr>
              <a:t>K-</a:t>
            </a:r>
            <a:r>
              <a:rPr lang="en-US" sz="1700" dirty="0">
                <a:latin typeface="Arial"/>
                <a:cs typeface="Arial"/>
              </a:rPr>
              <a:t>2750  Pilot Mountain State Park</a:t>
            </a:r>
          </a:p>
          <a:p>
            <a:pPr marL="12700" marR="55244">
              <a:lnSpc>
                <a:spcPct val="100000"/>
              </a:lnSpc>
            </a:pPr>
            <a:r>
              <a:rPr lang="en-US" sz="1700" dirty="0">
                <a:latin typeface="Arial"/>
                <a:cs typeface="Arial"/>
              </a:rPr>
              <a:t>K-6845 Horne Creek Living Historical </a:t>
            </a:r>
            <a:r>
              <a:rPr sz="1700" dirty="0">
                <a:latin typeface="Arial"/>
                <a:cs typeface="Arial"/>
              </a:rPr>
              <a:t>K-</a:t>
            </a:r>
            <a:r>
              <a:rPr lang="en-US" sz="1700" dirty="0">
                <a:latin typeface="Arial"/>
                <a:cs typeface="Arial"/>
              </a:rPr>
              <a:t>2735 Hanging Rock State Park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9675A9-A468-F848-9795-8ACAE4C8E550}"/>
              </a:ext>
            </a:extLst>
          </p:cNvPr>
          <p:cNvSpPr txBox="1"/>
          <p:nvPr/>
        </p:nvSpPr>
        <p:spPr>
          <a:xfrm>
            <a:off x="1828800" y="13335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LOCAL GREENSBORO REFERENCES </a:t>
            </a:r>
          </a:p>
        </p:txBody>
      </p:sp>
      <p:pic>
        <p:nvPicPr>
          <p:cNvPr id="2" name="Picture 1" descr="Screen Shot 2020-10-25 at 2.18.3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399" y="590550"/>
            <a:ext cx="4679949" cy="3352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8477" y="413546"/>
            <a:ext cx="3564254" cy="554638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4"/>
              </a:spcBef>
            </a:pPr>
            <a:br>
              <a:rPr lang="en-US" sz="1600" b="1" spc="-935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spc="40" dirty="0">
                <a:latin typeface="Palatino Linotype"/>
                <a:cs typeface="Palatino Linotype"/>
              </a:rPr>
              <a:t>SS</a:t>
            </a:r>
            <a:r>
              <a:rPr sz="1600" spc="40" dirty="0">
                <a:latin typeface="Palatino Linotype"/>
                <a:cs typeface="Palatino Linotype"/>
              </a:rPr>
              <a:t>B </a:t>
            </a:r>
            <a:r>
              <a:rPr sz="1600" spc="10" dirty="0">
                <a:latin typeface="Palatino Linotype"/>
                <a:cs typeface="Palatino Linotype"/>
              </a:rPr>
              <a:t>any </a:t>
            </a:r>
            <a:r>
              <a:rPr sz="1600" spc="15" dirty="0">
                <a:latin typeface="Palatino Linotype"/>
                <a:cs typeface="Palatino Linotype"/>
              </a:rPr>
              <a:t>variation </a:t>
            </a:r>
            <a:r>
              <a:rPr sz="1600" spc="45" dirty="0">
                <a:latin typeface="Palatino Linotype"/>
                <a:cs typeface="Palatino Linotype"/>
              </a:rPr>
              <a:t>of </a:t>
            </a:r>
            <a:r>
              <a:rPr sz="1600" spc="70" dirty="0">
                <a:latin typeface="Palatino Linotype"/>
                <a:cs typeface="Palatino Linotype"/>
              </a:rPr>
              <a:t>the</a:t>
            </a:r>
            <a:r>
              <a:rPr sz="1600" spc="-80" dirty="0">
                <a:latin typeface="Palatino Linotype"/>
                <a:cs typeface="Palatino Linotype"/>
              </a:rPr>
              <a:t> </a:t>
            </a:r>
            <a:r>
              <a:rPr sz="1600" spc="-5" dirty="0">
                <a:latin typeface="Palatino Linotype"/>
                <a:cs typeface="Palatino Linotype"/>
              </a:rPr>
              <a:t>following:</a:t>
            </a:r>
            <a:endParaRPr sz="1600" dirty="0">
              <a:latin typeface="Palatino Linotype"/>
              <a:cs typeface="Palatino Linotyp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8477" y="1108962"/>
            <a:ext cx="4984115" cy="371960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45" dirty="0">
                <a:latin typeface="Arial Unicode MS"/>
                <a:cs typeface="Arial Unicode MS"/>
              </a:rPr>
              <a:t>“CQ </a:t>
            </a:r>
            <a:r>
              <a:rPr sz="1600" spc="-5" dirty="0">
                <a:latin typeface="Arial Unicode MS"/>
                <a:cs typeface="Arial Unicode MS"/>
              </a:rPr>
              <a:t>Parks </a:t>
            </a:r>
            <a:r>
              <a:rPr sz="1600" spc="80" dirty="0">
                <a:latin typeface="Arial Unicode MS"/>
                <a:cs typeface="Arial Unicode MS"/>
              </a:rPr>
              <a:t>on </a:t>
            </a:r>
            <a:r>
              <a:rPr sz="1600" spc="70" dirty="0">
                <a:latin typeface="Arial Unicode MS"/>
                <a:cs typeface="Arial Unicode MS"/>
              </a:rPr>
              <a:t>the </a:t>
            </a:r>
            <a:r>
              <a:rPr sz="1600" spc="35" dirty="0">
                <a:latin typeface="Arial Unicode MS"/>
                <a:cs typeface="Arial Unicode MS"/>
              </a:rPr>
              <a:t>Air</a:t>
            </a:r>
            <a:r>
              <a:rPr sz="1600" spc="-215" dirty="0">
                <a:latin typeface="Arial Unicode MS"/>
                <a:cs typeface="Arial Unicode MS"/>
              </a:rPr>
              <a:t> </a:t>
            </a:r>
            <a:r>
              <a:rPr sz="1600" spc="-80" dirty="0">
                <a:latin typeface="Arial Unicode MS"/>
                <a:cs typeface="Arial Unicode MS"/>
              </a:rPr>
              <a:t>CQ </a:t>
            </a:r>
            <a:r>
              <a:rPr sz="1600" spc="-70" dirty="0">
                <a:latin typeface="Arial Unicode MS"/>
                <a:cs typeface="Arial Unicode MS"/>
              </a:rPr>
              <a:t>POTA</a:t>
            </a:r>
            <a:endParaRPr sz="1600" dirty="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latin typeface="Palatino Linotype"/>
                <a:cs typeface="Palatino Linotype"/>
              </a:rPr>
              <a:t>This </a:t>
            </a:r>
            <a:r>
              <a:rPr sz="1600" spc="10" dirty="0">
                <a:latin typeface="Palatino Linotype"/>
                <a:cs typeface="Palatino Linotype"/>
              </a:rPr>
              <a:t>is </a:t>
            </a:r>
            <a:r>
              <a:rPr lang="en-US" sz="1600" spc="-95" dirty="0">
                <a:latin typeface="Palatino Linotype"/>
                <a:cs typeface="Palatino Linotype"/>
              </a:rPr>
              <a:t>KN4RBN</a:t>
            </a:r>
            <a:r>
              <a:rPr sz="1600" spc="-95" dirty="0">
                <a:latin typeface="Palatino Linotype"/>
                <a:cs typeface="Palatino Linotype"/>
              </a:rPr>
              <a:t> </a:t>
            </a:r>
            <a:r>
              <a:rPr sz="1600" spc="5" dirty="0">
                <a:latin typeface="Palatino Linotype"/>
                <a:cs typeface="Palatino Linotype"/>
              </a:rPr>
              <a:t>activating Park</a:t>
            </a:r>
            <a:r>
              <a:rPr sz="1600" spc="-190" dirty="0">
                <a:latin typeface="Palatino Linotype"/>
                <a:cs typeface="Palatino Linotype"/>
              </a:rPr>
              <a:t> </a:t>
            </a:r>
            <a:r>
              <a:rPr sz="1600" spc="-15" dirty="0">
                <a:latin typeface="Palatino Linotype"/>
                <a:cs typeface="Palatino Linotype"/>
              </a:rPr>
              <a:t>K-</a:t>
            </a:r>
            <a:r>
              <a:rPr sz="1600" spc="-15" dirty="0">
                <a:latin typeface="Arial Unicode MS"/>
                <a:cs typeface="Arial Unicode MS"/>
              </a:rPr>
              <a:t>1880”</a:t>
            </a:r>
            <a:endParaRPr sz="1600" dirty="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 dirty="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sz="1600" spc="15" dirty="0">
                <a:latin typeface="Palatino Linotype"/>
                <a:cs typeface="Palatino Linotype"/>
              </a:rPr>
              <a:t>On </a:t>
            </a:r>
            <a:r>
              <a:rPr sz="1600" spc="-125" dirty="0">
                <a:latin typeface="Palatino Linotype"/>
                <a:cs typeface="Palatino Linotype"/>
              </a:rPr>
              <a:t>CW </a:t>
            </a:r>
            <a:r>
              <a:rPr sz="1600" spc="10" dirty="0">
                <a:latin typeface="Palatino Linotype"/>
                <a:cs typeface="Palatino Linotype"/>
              </a:rPr>
              <a:t>we </a:t>
            </a:r>
            <a:r>
              <a:rPr sz="1600" spc="60" dirty="0">
                <a:latin typeface="Palatino Linotype"/>
                <a:cs typeface="Palatino Linotype"/>
              </a:rPr>
              <a:t>often</a:t>
            </a:r>
            <a:r>
              <a:rPr sz="1600" spc="-100" dirty="0">
                <a:latin typeface="Palatino Linotype"/>
                <a:cs typeface="Palatino Linotype"/>
              </a:rPr>
              <a:t> </a:t>
            </a:r>
            <a:r>
              <a:rPr sz="1600" spc="55" dirty="0">
                <a:latin typeface="Palatino Linotype"/>
                <a:cs typeface="Palatino Linotype"/>
              </a:rPr>
              <a:t>hear:</a:t>
            </a:r>
            <a:endParaRPr sz="1600" dirty="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45" dirty="0">
                <a:latin typeface="Arial Unicode MS"/>
                <a:cs typeface="Arial Unicode MS"/>
              </a:rPr>
              <a:t>“CQ </a:t>
            </a:r>
            <a:r>
              <a:rPr sz="1600" spc="-70" dirty="0">
                <a:latin typeface="Arial Unicode MS"/>
                <a:cs typeface="Arial Unicode MS"/>
              </a:rPr>
              <a:t>POTA </a:t>
            </a:r>
            <a:r>
              <a:rPr lang="en-US" sz="1600" spc="-70" dirty="0">
                <a:latin typeface="Arial Unicode MS"/>
                <a:cs typeface="Arial Unicode MS"/>
              </a:rPr>
              <a:t>de </a:t>
            </a:r>
            <a:r>
              <a:rPr lang="en-US" sz="1600" spc="-60" dirty="0">
                <a:latin typeface="Arial Unicode MS"/>
                <a:cs typeface="Arial Unicode MS"/>
              </a:rPr>
              <a:t>KN4RBN KN4RBN</a:t>
            </a:r>
            <a:r>
              <a:rPr sz="1600" spc="105" dirty="0">
                <a:latin typeface="Arial Unicode MS"/>
                <a:cs typeface="Arial Unicode MS"/>
              </a:rPr>
              <a:t> </a:t>
            </a:r>
            <a:r>
              <a:rPr sz="1600" spc="-35" dirty="0">
                <a:latin typeface="Arial Unicode MS"/>
                <a:cs typeface="Arial Unicode MS"/>
              </a:rPr>
              <a:t>K”</a:t>
            </a:r>
            <a:endParaRPr sz="1600" dirty="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 dirty="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sz="1600" spc="30" dirty="0">
                <a:latin typeface="Palatino Linotype"/>
                <a:cs typeface="Palatino Linotype"/>
              </a:rPr>
              <a:t>Then </a:t>
            </a:r>
            <a:r>
              <a:rPr sz="1600" spc="25" dirty="0">
                <a:latin typeface="Palatino Linotype"/>
                <a:cs typeface="Palatino Linotype"/>
              </a:rPr>
              <a:t>put </a:t>
            </a:r>
            <a:r>
              <a:rPr sz="1600" spc="20" dirty="0">
                <a:latin typeface="Palatino Linotype"/>
                <a:cs typeface="Palatino Linotype"/>
              </a:rPr>
              <a:t>yourself </a:t>
            </a:r>
            <a:r>
              <a:rPr sz="1600" spc="70" dirty="0">
                <a:latin typeface="Palatino Linotype"/>
                <a:cs typeface="Palatino Linotype"/>
              </a:rPr>
              <a:t>on the </a:t>
            </a:r>
            <a:r>
              <a:rPr sz="1600" spc="-95" dirty="0">
                <a:latin typeface="Palatino Linotype"/>
                <a:cs typeface="Palatino Linotype"/>
              </a:rPr>
              <a:t>POTA </a:t>
            </a:r>
            <a:r>
              <a:rPr sz="1600" spc="50" dirty="0">
                <a:latin typeface="Palatino Linotype"/>
                <a:cs typeface="Palatino Linotype"/>
              </a:rPr>
              <a:t>Spotter </a:t>
            </a:r>
            <a:r>
              <a:rPr sz="1600" spc="40" dirty="0">
                <a:latin typeface="Palatino Linotype"/>
                <a:cs typeface="Palatino Linotype"/>
              </a:rPr>
              <a:t>and </a:t>
            </a:r>
            <a:r>
              <a:rPr sz="1600" dirty="0">
                <a:latin typeface="Palatino Linotype"/>
                <a:cs typeface="Palatino Linotype"/>
              </a:rPr>
              <a:t>you</a:t>
            </a:r>
            <a:r>
              <a:rPr sz="1600" spc="-85" dirty="0">
                <a:latin typeface="Palatino Linotype"/>
                <a:cs typeface="Palatino Linotype"/>
              </a:rPr>
              <a:t> </a:t>
            </a:r>
            <a:r>
              <a:rPr sz="1600" spc="-70" dirty="0">
                <a:latin typeface="Palatino Linotype"/>
                <a:cs typeface="Palatino Linotype"/>
              </a:rPr>
              <a:t>will</a:t>
            </a:r>
            <a:endParaRPr sz="1600" dirty="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</a:pPr>
            <a:r>
              <a:rPr sz="1600" spc="110" dirty="0">
                <a:latin typeface="Palatino Linotype"/>
                <a:cs typeface="Palatino Linotype"/>
              </a:rPr>
              <a:t>be</a:t>
            </a:r>
            <a:r>
              <a:rPr sz="1600" spc="-5" dirty="0">
                <a:latin typeface="Palatino Linotype"/>
                <a:cs typeface="Palatino Linotype"/>
              </a:rPr>
              <a:t> </a:t>
            </a:r>
            <a:r>
              <a:rPr sz="1600" spc="35" dirty="0">
                <a:latin typeface="Palatino Linotype"/>
                <a:cs typeface="Palatino Linotype"/>
              </a:rPr>
              <a:t>hunted!</a:t>
            </a:r>
            <a:endParaRPr sz="1600" dirty="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latin typeface="Palatino Linotype"/>
              <a:cs typeface="Palatino Linotype"/>
            </a:endParaRPr>
          </a:p>
          <a:p>
            <a:pPr marL="12700" marR="123189" algn="just">
              <a:lnSpc>
                <a:spcPct val="100000"/>
              </a:lnSpc>
            </a:pPr>
            <a:r>
              <a:rPr sz="1600" spc="40" dirty="0">
                <a:latin typeface="Palatino Linotype"/>
                <a:cs typeface="Palatino Linotype"/>
              </a:rPr>
              <a:t>Schedule </a:t>
            </a:r>
            <a:r>
              <a:rPr sz="1600" spc="65" dirty="0">
                <a:latin typeface="Palatino Linotype"/>
                <a:cs typeface="Palatino Linotype"/>
              </a:rPr>
              <a:t>an </a:t>
            </a:r>
            <a:r>
              <a:rPr sz="1600" spc="15" dirty="0">
                <a:latin typeface="Palatino Linotype"/>
                <a:cs typeface="Palatino Linotype"/>
              </a:rPr>
              <a:t>activation </a:t>
            </a:r>
            <a:r>
              <a:rPr sz="1600" spc="40" dirty="0">
                <a:latin typeface="Palatino Linotype"/>
                <a:cs typeface="Palatino Linotype"/>
              </a:rPr>
              <a:t>and </a:t>
            </a:r>
            <a:r>
              <a:rPr sz="1600" spc="70" dirty="0">
                <a:latin typeface="Palatino Linotype"/>
                <a:cs typeface="Palatino Linotype"/>
              </a:rPr>
              <a:t>the </a:t>
            </a:r>
            <a:r>
              <a:rPr sz="1600" spc="-125" dirty="0">
                <a:latin typeface="Palatino Linotype"/>
                <a:cs typeface="Palatino Linotype"/>
              </a:rPr>
              <a:t>CW </a:t>
            </a:r>
            <a:r>
              <a:rPr sz="1600" spc="35" dirty="0">
                <a:latin typeface="Palatino Linotype"/>
                <a:cs typeface="Palatino Linotype"/>
              </a:rPr>
              <a:t>Reverse </a:t>
            </a:r>
            <a:r>
              <a:rPr sz="1600" spc="75" dirty="0">
                <a:latin typeface="Palatino Linotype"/>
                <a:cs typeface="Palatino Linotype"/>
              </a:rPr>
              <a:t>Beacon  </a:t>
            </a:r>
            <a:r>
              <a:rPr sz="1600" spc="65" dirty="0">
                <a:latin typeface="Arial Unicode MS"/>
                <a:cs typeface="Arial Unicode MS"/>
              </a:rPr>
              <a:t>Network</a:t>
            </a:r>
            <a:r>
              <a:rPr sz="1600" spc="-25" dirty="0">
                <a:latin typeface="Arial Unicode MS"/>
                <a:cs typeface="Arial Unicode MS"/>
              </a:rPr>
              <a:t> </a:t>
            </a:r>
            <a:r>
              <a:rPr sz="1600" spc="-60" dirty="0">
                <a:latin typeface="Arial Unicode MS"/>
                <a:cs typeface="Arial Unicode MS"/>
              </a:rPr>
              <a:t>(RBN)</a:t>
            </a:r>
            <a:r>
              <a:rPr sz="1600" spc="-15" dirty="0">
                <a:latin typeface="Arial Unicode MS"/>
                <a:cs typeface="Arial Unicode MS"/>
              </a:rPr>
              <a:t> </a:t>
            </a:r>
            <a:r>
              <a:rPr sz="1600" spc="10" dirty="0">
                <a:latin typeface="Arial Unicode MS"/>
                <a:cs typeface="Arial Unicode MS"/>
              </a:rPr>
              <a:t>can</a:t>
            </a:r>
            <a:r>
              <a:rPr sz="1600" spc="-30" dirty="0">
                <a:latin typeface="Arial Unicode MS"/>
                <a:cs typeface="Arial Unicode MS"/>
              </a:rPr>
              <a:t> </a:t>
            </a:r>
            <a:r>
              <a:rPr sz="1600" spc="30" dirty="0">
                <a:latin typeface="Arial Unicode MS"/>
                <a:cs typeface="Arial Unicode MS"/>
              </a:rPr>
              <a:t>pick</a:t>
            </a:r>
            <a:r>
              <a:rPr sz="1600" spc="-50" dirty="0">
                <a:latin typeface="Arial Unicode MS"/>
                <a:cs typeface="Arial Unicode MS"/>
              </a:rPr>
              <a:t> </a:t>
            </a:r>
            <a:r>
              <a:rPr sz="1600" spc="90" dirty="0">
                <a:latin typeface="Arial Unicode MS"/>
                <a:cs typeface="Arial Unicode MS"/>
              </a:rPr>
              <a:t>up</a:t>
            </a:r>
            <a:r>
              <a:rPr sz="1600" spc="-40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your</a:t>
            </a:r>
            <a:r>
              <a:rPr sz="1600" spc="-25" dirty="0">
                <a:latin typeface="Arial Unicode MS"/>
                <a:cs typeface="Arial Unicode MS"/>
              </a:rPr>
              <a:t> </a:t>
            </a:r>
            <a:r>
              <a:rPr sz="1600" spc="20" dirty="0">
                <a:latin typeface="Arial Unicode MS"/>
                <a:cs typeface="Arial Unicode MS"/>
              </a:rPr>
              <a:t>signal</a:t>
            </a:r>
            <a:r>
              <a:rPr sz="1600" spc="-3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and</a:t>
            </a:r>
            <a:r>
              <a:rPr sz="1600" spc="-35" dirty="0">
                <a:latin typeface="Arial Unicode MS"/>
                <a:cs typeface="Arial Unicode MS"/>
              </a:rPr>
              <a:t> </a:t>
            </a:r>
            <a:r>
              <a:rPr sz="1600" spc="30" dirty="0">
                <a:latin typeface="Arial Unicode MS"/>
                <a:cs typeface="Arial Unicode MS"/>
              </a:rPr>
              <a:t>you’ll</a:t>
            </a:r>
            <a:r>
              <a:rPr sz="1600" spc="-40" dirty="0">
                <a:latin typeface="Arial Unicode MS"/>
                <a:cs typeface="Arial Unicode MS"/>
              </a:rPr>
              <a:t> </a:t>
            </a:r>
            <a:r>
              <a:rPr sz="1600" spc="45" dirty="0">
                <a:latin typeface="Arial Unicode MS"/>
                <a:cs typeface="Arial Unicode MS"/>
              </a:rPr>
              <a:t>be  </a:t>
            </a:r>
            <a:r>
              <a:rPr sz="1600" spc="20" dirty="0">
                <a:latin typeface="Palatino Linotype"/>
                <a:cs typeface="Palatino Linotype"/>
              </a:rPr>
              <a:t>automatically</a:t>
            </a:r>
            <a:r>
              <a:rPr sz="1600" spc="-10" dirty="0">
                <a:latin typeface="Palatino Linotype"/>
                <a:cs typeface="Palatino Linotype"/>
              </a:rPr>
              <a:t> </a:t>
            </a:r>
            <a:r>
              <a:rPr sz="1600" spc="45" dirty="0">
                <a:latin typeface="Palatino Linotype"/>
                <a:cs typeface="Palatino Linotype"/>
              </a:rPr>
              <a:t>spotted!</a:t>
            </a:r>
            <a:endParaRPr sz="1600" dirty="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00" dirty="0">
              <a:latin typeface="Palatino Linotype"/>
              <a:cs typeface="Palatino Linotype"/>
            </a:endParaRPr>
          </a:p>
          <a:p>
            <a:pPr marL="12700" algn="just">
              <a:lnSpc>
                <a:spcPct val="100000"/>
              </a:lnSpc>
            </a:pPr>
            <a:r>
              <a:rPr sz="1600" spc="-5" dirty="0">
                <a:latin typeface="Palatino Linotype"/>
                <a:cs typeface="Palatino Linotype"/>
              </a:rPr>
              <a:t>To </a:t>
            </a:r>
            <a:r>
              <a:rPr sz="1600" spc="50" dirty="0">
                <a:latin typeface="Palatino Linotype"/>
                <a:cs typeface="Palatino Linotype"/>
              </a:rPr>
              <a:t>get </a:t>
            </a:r>
            <a:r>
              <a:rPr sz="1600" spc="55" dirty="0">
                <a:latin typeface="Palatino Linotype"/>
                <a:cs typeface="Palatino Linotype"/>
              </a:rPr>
              <a:t>spotted </a:t>
            </a:r>
            <a:r>
              <a:rPr sz="1600" spc="5" dirty="0">
                <a:latin typeface="Palatino Linotype"/>
                <a:cs typeface="Palatino Linotype"/>
              </a:rPr>
              <a:t>by </a:t>
            </a:r>
            <a:r>
              <a:rPr sz="1600" spc="70" dirty="0">
                <a:latin typeface="Palatino Linotype"/>
                <a:cs typeface="Palatino Linotype"/>
              </a:rPr>
              <a:t>the </a:t>
            </a:r>
            <a:r>
              <a:rPr sz="1600" spc="-50" dirty="0">
                <a:latin typeface="Palatino Linotype"/>
                <a:cs typeface="Palatino Linotype"/>
              </a:rPr>
              <a:t>RBN, </a:t>
            </a:r>
            <a:r>
              <a:rPr sz="1600" spc="65" dirty="0">
                <a:latin typeface="Palatino Linotype"/>
                <a:cs typeface="Palatino Linotype"/>
              </a:rPr>
              <a:t>repeat </a:t>
            </a:r>
            <a:r>
              <a:rPr sz="1600" spc="5" dirty="0">
                <a:latin typeface="Palatino Linotype"/>
                <a:cs typeface="Palatino Linotype"/>
              </a:rPr>
              <a:t>your callsign</a:t>
            </a:r>
            <a:r>
              <a:rPr sz="1600" spc="-95" dirty="0">
                <a:latin typeface="Palatino Linotype"/>
                <a:cs typeface="Palatino Linotype"/>
              </a:rPr>
              <a:t> </a:t>
            </a:r>
            <a:r>
              <a:rPr sz="1600" spc="10" dirty="0">
                <a:latin typeface="Palatino Linotype"/>
                <a:cs typeface="Palatino Linotype"/>
              </a:rPr>
              <a:t>twice</a:t>
            </a:r>
            <a:endParaRPr sz="1600" dirty="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</a:pPr>
            <a:r>
              <a:rPr sz="1600" spc="35" dirty="0">
                <a:latin typeface="Arial Unicode MS"/>
                <a:cs typeface="Arial Unicode MS"/>
              </a:rPr>
              <a:t>like </a:t>
            </a:r>
            <a:r>
              <a:rPr sz="1600" spc="-45" dirty="0">
                <a:latin typeface="Arial Unicode MS"/>
                <a:cs typeface="Arial Unicode MS"/>
              </a:rPr>
              <a:t>“CQ </a:t>
            </a:r>
            <a:r>
              <a:rPr sz="1600" spc="-70" dirty="0">
                <a:latin typeface="Arial Unicode MS"/>
                <a:cs typeface="Arial Unicode MS"/>
              </a:rPr>
              <a:t>POTA </a:t>
            </a:r>
            <a:r>
              <a:rPr sz="1600" spc="-55" dirty="0">
                <a:latin typeface="Arial Unicode MS"/>
                <a:cs typeface="Arial Unicode MS"/>
              </a:rPr>
              <a:t>W3AAX </a:t>
            </a:r>
            <a:r>
              <a:rPr sz="1600" spc="-60" dirty="0">
                <a:latin typeface="Arial Unicode MS"/>
                <a:cs typeface="Arial Unicode MS"/>
              </a:rPr>
              <a:t>W3AAX </a:t>
            </a:r>
            <a:r>
              <a:rPr sz="1600" spc="-30" dirty="0">
                <a:latin typeface="Arial Unicode MS"/>
                <a:cs typeface="Arial Unicode MS"/>
              </a:rPr>
              <a:t>K”</a:t>
            </a:r>
            <a:endParaRPr sz="1600" dirty="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081538" y="1105724"/>
            <a:ext cx="1029628" cy="10296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5334444" y="283908"/>
            <a:ext cx="3683635" cy="3189605"/>
            <a:chOff x="5334444" y="283908"/>
            <a:chExt cx="3683635" cy="3189605"/>
          </a:xfrm>
        </p:grpSpPr>
        <p:sp>
          <p:nvSpPr>
            <p:cNvPr id="6" name="object 6"/>
            <p:cNvSpPr/>
            <p:nvPr/>
          </p:nvSpPr>
          <p:spPr>
            <a:xfrm>
              <a:off x="5343905" y="293369"/>
              <a:ext cx="3664331" cy="317042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39207" y="288670"/>
              <a:ext cx="3674110" cy="3180080"/>
            </a:xfrm>
            <a:custGeom>
              <a:avLst/>
              <a:gdLst/>
              <a:ahLst/>
              <a:cxnLst/>
              <a:rect l="l" t="t" r="r" b="b"/>
              <a:pathLst>
                <a:path w="3674109" h="3180079">
                  <a:moveTo>
                    <a:pt x="0" y="3179953"/>
                  </a:moveTo>
                  <a:lnTo>
                    <a:pt x="3673856" y="3179953"/>
                  </a:lnTo>
                  <a:lnTo>
                    <a:pt x="3673856" y="0"/>
                  </a:lnTo>
                  <a:lnTo>
                    <a:pt x="0" y="0"/>
                  </a:lnTo>
                  <a:lnTo>
                    <a:pt x="0" y="3179953"/>
                  </a:lnTo>
                  <a:close/>
                </a:path>
              </a:pathLst>
            </a:custGeom>
            <a:ln w="9525">
              <a:solidFill>
                <a:srgbClr val="5D3F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B3ED455-C64E-554A-ADC0-24368D6B73CE}"/>
              </a:ext>
            </a:extLst>
          </p:cNvPr>
          <p:cNvSpPr txBox="1"/>
          <p:nvPr/>
        </p:nvSpPr>
        <p:spPr>
          <a:xfrm>
            <a:off x="398477" y="184666"/>
            <a:ext cx="409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HOW DO I CALL CQ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9200" y="361950"/>
            <a:ext cx="6758940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400" dirty="0">
                <a:latin typeface="Palatino Linotype"/>
                <a:cs typeface="Palatino Linotype"/>
              </a:rPr>
              <a:t>Advertise your activation!!!!</a:t>
            </a:r>
            <a:br>
              <a:rPr lang="en-US" sz="2400" dirty="0">
                <a:latin typeface="Palatino Linotype"/>
                <a:cs typeface="Palatino Linotype"/>
              </a:rPr>
            </a:br>
            <a:r>
              <a:rPr lang="en-US" sz="1400" dirty="0">
                <a:latin typeface="Palatino Linotype"/>
                <a:cs typeface="Palatino Linotype"/>
              </a:rPr>
              <a:t>Post your activation on the spotting page ahead of time.</a:t>
            </a:r>
            <a:br>
              <a:rPr lang="en-US" sz="1400" dirty="0">
                <a:latin typeface="Palatino Linotype"/>
                <a:cs typeface="Palatino Linotype"/>
              </a:rPr>
            </a:br>
            <a:r>
              <a:rPr lang="en-US" sz="1400" dirty="0">
                <a:latin typeface="Palatino Linotype"/>
                <a:cs typeface="Palatino Linotype"/>
              </a:rPr>
              <a:t>Self spotting is allowed. Others can spot and re-spot you too.</a:t>
            </a:r>
            <a:br>
              <a:rPr lang="en-US" sz="1400" dirty="0">
                <a:latin typeface="Palatino Linotype"/>
                <a:cs typeface="Palatino Linotype"/>
              </a:rPr>
            </a:br>
            <a:r>
              <a:rPr lang="en-US" sz="1400" dirty="0">
                <a:latin typeface="Palatino Linotype"/>
                <a:cs typeface="Palatino Linotype"/>
              </a:rPr>
              <a:t>Be prepared for a pileup!</a:t>
            </a:r>
            <a:endParaRPr sz="2400" dirty="0">
              <a:latin typeface="Palatino Linotype"/>
              <a:cs typeface="Palatino Linotyp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28600" y="514350"/>
            <a:ext cx="762000" cy="762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Picture 9" descr="Screen Shot 2020-10-25 at 4.28.56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17" b="17415"/>
          <a:stretch/>
        </p:blipFill>
        <p:spPr>
          <a:xfrm>
            <a:off x="0" y="1611553"/>
            <a:ext cx="9144000" cy="353194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creen Shot 2020-10-25 at 4.38.50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17" b="4078"/>
          <a:stretch/>
        </p:blipFill>
        <p:spPr>
          <a:xfrm>
            <a:off x="0" y="819150"/>
            <a:ext cx="9144000" cy="423333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24200" y="209550"/>
            <a:ext cx="23167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Palatino Linotype"/>
                <a:cs typeface="Palatino Linotype"/>
              </a:rPr>
              <a:t>Spotting is easy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33400" y="590550"/>
            <a:ext cx="4191000" cy="119733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310"/>
              </a:lnSpc>
              <a:spcBef>
                <a:spcPts val="105"/>
              </a:spcBef>
            </a:pPr>
            <a:r>
              <a:rPr sz="1400" dirty="0">
                <a:latin typeface="Palatino Linotype"/>
                <a:cs typeface="Palatino Linotype"/>
              </a:rPr>
              <a:t>Incremental </a:t>
            </a:r>
            <a:r>
              <a:rPr sz="1400" spc="-5" dirty="0">
                <a:latin typeface="Palatino Linotype"/>
                <a:cs typeface="Palatino Linotype"/>
              </a:rPr>
              <a:t>awards, </a:t>
            </a:r>
            <a:r>
              <a:rPr sz="1400" spc="5" dirty="0">
                <a:latin typeface="Palatino Linotype"/>
                <a:cs typeface="Palatino Linotype"/>
              </a:rPr>
              <a:t>for </a:t>
            </a:r>
            <a:r>
              <a:rPr sz="1400" dirty="0">
                <a:latin typeface="Palatino Linotype"/>
                <a:cs typeface="Palatino Linotype"/>
              </a:rPr>
              <a:t>each </a:t>
            </a:r>
            <a:r>
              <a:rPr sz="1400" spc="-5" dirty="0">
                <a:latin typeface="Palatino Linotype"/>
                <a:cs typeface="Palatino Linotype"/>
              </a:rPr>
              <a:t>level </a:t>
            </a:r>
            <a:r>
              <a:rPr sz="1400" dirty="0">
                <a:latin typeface="Palatino Linotype"/>
                <a:cs typeface="Palatino Linotype"/>
              </a:rPr>
              <a:t>of unique</a:t>
            </a:r>
            <a:r>
              <a:rPr sz="1400" spc="-155" dirty="0">
                <a:latin typeface="Palatino Linotype"/>
                <a:cs typeface="Palatino Linotype"/>
              </a:rPr>
              <a:t> </a:t>
            </a:r>
            <a:r>
              <a:rPr sz="1400" dirty="0">
                <a:latin typeface="Palatino Linotype"/>
                <a:cs typeface="Palatino Linotype"/>
              </a:rPr>
              <a:t>parks</a:t>
            </a:r>
          </a:p>
          <a:p>
            <a:pPr marL="12700">
              <a:lnSpc>
                <a:spcPts val="1310"/>
              </a:lnSpc>
            </a:pPr>
            <a:r>
              <a:rPr sz="1400" dirty="0">
                <a:latin typeface="Palatino Linotype"/>
                <a:cs typeface="Palatino Linotype"/>
              </a:rPr>
              <a:t>activated.</a:t>
            </a:r>
            <a:endParaRPr lang="en-US" sz="1400" dirty="0">
              <a:latin typeface="Palatino Linotype"/>
              <a:cs typeface="Palatino Linotype"/>
            </a:endParaRPr>
          </a:p>
          <a:p>
            <a:pPr marL="12700">
              <a:lnSpc>
                <a:spcPts val="1310"/>
              </a:lnSpc>
            </a:pPr>
            <a:endParaRPr lang="en-US" sz="1400" dirty="0">
              <a:latin typeface="Palatino Linotype"/>
              <a:cs typeface="Palatino Linotype"/>
            </a:endParaRPr>
          </a:p>
          <a:p>
            <a:pPr marL="12700">
              <a:lnSpc>
                <a:spcPts val="1310"/>
              </a:lnSpc>
            </a:pPr>
            <a:r>
              <a:rPr lang="en-US" sz="1400" dirty="0"/>
              <a:t>Both Activators and Hunters get awards.</a:t>
            </a:r>
          </a:p>
          <a:p>
            <a:pPr marL="12700">
              <a:lnSpc>
                <a:spcPts val="1310"/>
              </a:lnSpc>
            </a:pPr>
            <a:endParaRPr lang="en-US" sz="1400" dirty="0"/>
          </a:p>
          <a:p>
            <a:pPr marL="12700">
              <a:lnSpc>
                <a:spcPts val="1310"/>
              </a:lnSpc>
            </a:pPr>
            <a:endParaRPr lang="en-US" sz="1400" dirty="0">
              <a:latin typeface="Palatino Linotype"/>
              <a:cs typeface="Palatino Linotype"/>
            </a:endParaRPr>
          </a:p>
          <a:p>
            <a:pPr marL="12700">
              <a:lnSpc>
                <a:spcPts val="1310"/>
              </a:lnSpc>
            </a:pPr>
            <a:endParaRPr sz="1400" dirty="0">
              <a:latin typeface="Palatino Linotype"/>
              <a:cs typeface="Palatino Linotype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3400" y="133350"/>
            <a:ext cx="387756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Palatino Linotype"/>
                <a:cs typeface="Palatino Linotype"/>
              </a:rPr>
              <a:t>Activator Awards</a:t>
            </a:r>
            <a:endParaRPr sz="2400" dirty="0">
              <a:latin typeface="Palatino Linotype"/>
              <a:cs typeface="Palatino Linotype"/>
            </a:endParaRPr>
          </a:p>
        </p:txBody>
      </p:sp>
      <p:pic>
        <p:nvPicPr>
          <p:cNvPr id="8" name="Picture 7" descr="KN4RBN_POTA_Arizona_Agave_Hunter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352550"/>
            <a:ext cx="4585447" cy="3543300"/>
          </a:xfrm>
          <a:prstGeom prst="rect">
            <a:avLst/>
          </a:prstGeom>
        </p:spPr>
      </p:pic>
      <p:pic>
        <p:nvPicPr>
          <p:cNvPr id="9" name="Picture 8" descr="KN4RBN_POTA_Support_Your_Parks_Hunter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33350"/>
            <a:ext cx="4240306" cy="3276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37776" y="3867150"/>
            <a:ext cx="440622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Palatino Linotype"/>
                <a:cs typeface="Palatino Linotype"/>
              </a:rPr>
              <a:t>Hunters do not submit any logs. </a:t>
            </a:r>
          </a:p>
          <a:p>
            <a:r>
              <a:rPr lang="en-US" sz="1400" dirty="0">
                <a:latin typeface="Palatino Linotype"/>
                <a:cs typeface="Palatino Linotype"/>
              </a:rPr>
              <a:t>You will be added when Activator submits their logs.</a:t>
            </a:r>
          </a:p>
          <a:p>
            <a:endParaRPr lang="en-US" sz="1400" dirty="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85800" y="43815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 Linotype"/>
                <a:cs typeface="Palatino Linotype"/>
              </a:rPr>
              <a:t>QRP Radios: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971550"/>
            <a:ext cx="186665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Yaesu</a:t>
            </a:r>
            <a:r>
              <a:rPr lang="en-US" dirty="0"/>
              <a:t> FT-817/818</a:t>
            </a:r>
          </a:p>
          <a:p>
            <a:r>
              <a:rPr lang="en-US" dirty="0" err="1"/>
              <a:t>Xiegu</a:t>
            </a:r>
            <a:r>
              <a:rPr lang="en-US" dirty="0"/>
              <a:t> G90</a:t>
            </a:r>
          </a:p>
          <a:p>
            <a:r>
              <a:rPr lang="en-US" dirty="0" err="1"/>
              <a:t>Xiegu</a:t>
            </a:r>
            <a:r>
              <a:rPr lang="en-US" dirty="0"/>
              <a:t> X5105</a:t>
            </a:r>
          </a:p>
          <a:p>
            <a:r>
              <a:rPr lang="en-US" dirty="0" err="1"/>
              <a:t>Icom</a:t>
            </a:r>
            <a:r>
              <a:rPr lang="en-US" dirty="0"/>
              <a:t> ic-703/705</a:t>
            </a:r>
          </a:p>
          <a:p>
            <a:r>
              <a:rPr lang="en-US" dirty="0" err="1"/>
              <a:t>Elecraft</a:t>
            </a:r>
            <a:r>
              <a:rPr lang="en-US" dirty="0"/>
              <a:t> kx2/kx3</a:t>
            </a:r>
          </a:p>
        </p:txBody>
      </p:sp>
      <p:pic>
        <p:nvPicPr>
          <p:cNvPr id="10" name="Picture 9" descr="Screen Shot 2020-10-25 at 4.58.0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495550"/>
            <a:ext cx="2802374" cy="229056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105400" y="514350"/>
            <a:ext cx="1354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QRO Radios: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05400" y="1047750"/>
            <a:ext cx="18481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Yaesu</a:t>
            </a:r>
            <a:r>
              <a:rPr lang="en-US" dirty="0"/>
              <a:t> FT 891/991</a:t>
            </a:r>
          </a:p>
          <a:p>
            <a:r>
              <a:rPr lang="en-US" dirty="0" err="1"/>
              <a:t>Icom</a:t>
            </a:r>
            <a:r>
              <a:rPr lang="en-US" dirty="0"/>
              <a:t> IC-7300</a:t>
            </a:r>
          </a:p>
          <a:p>
            <a:r>
              <a:rPr lang="en-US" dirty="0" err="1"/>
              <a:t>Yaesu</a:t>
            </a:r>
            <a:r>
              <a:rPr lang="en-US" dirty="0"/>
              <a:t> FT-857</a:t>
            </a:r>
          </a:p>
          <a:p>
            <a:r>
              <a:rPr lang="en-US" dirty="0" err="1"/>
              <a:t>Icom</a:t>
            </a:r>
            <a:r>
              <a:rPr lang="en-US" dirty="0"/>
              <a:t> IC 706MKIIG</a:t>
            </a:r>
          </a:p>
        </p:txBody>
      </p:sp>
      <p:pic>
        <p:nvPicPr>
          <p:cNvPr id="14" name="Picture 13" descr="Screen Shot 2020-10-25 at 5.00.3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419350"/>
            <a:ext cx="3076252" cy="19621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05200" y="285750"/>
            <a:ext cx="1982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 Linotype"/>
                <a:cs typeface="Palatino Linotype"/>
              </a:rPr>
              <a:t>Type of antennas: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1047750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 Linotype"/>
                <a:cs typeface="Palatino Linotype"/>
              </a:rPr>
              <a:t>Wolf River Coils    Little </a:t>
            </a:r>
            <a:r>
              <a:rPr lang="en-US" dirty="0" err="1">
                <a:latin typeface="Palatino Linotype"/>
                <a:cs typeface="Palatino Linotype"/>
              </a:rPr>
              <a:t>TarHeel</a:t>
            </a:r>
            <a:r>
              <a:rPr lang="en-US" dirty="0">
                <a:latin typeface="Palatino Linotype"/>
                <a:cs typeface="Palatino Linotype"/>
              </a:rPr>
              <a:t> II 	  DX Commander	       Alpha Antennas	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57350"/>
            <a:ext cx="1524000" cy="304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31065" t="14281" r="31580" b="15043"/>
          <a:stretch/>
        </p:blipFill>
        <p:spPr>
          <a:xfrm>
            <a:off x="2286000" y="1657350"/>
            <a:ext cx="1611682" cy="2438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0" y="1657350"/>
            <a:ext cx="1692488" cy="3124200"/>
          </a:xfrm>
          <a:prstGeom prst="rect">
            <a:avLst/>
          </a:prstGeom>
        </p:spPr>
      </p:pic>
      <p:pic>
        <p:nvPicPr>
          <p:cNvPr id="11" name="Picture 10" descr="Screen Shot 2020-10-25 at 5.09.50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657350"/>
            <a:ext cx="1938953" cy="28956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0550" y="398475"/>
            <a:ext cx="631505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dirty="0">
                <a:latin typeface="Palatino Linotype"/>
                <a:cs typeface="Palatino Linotype"/>
              </a:rPr>
              <a:t>Wire Antennas:</a:t>
            </a:r>
            <a:endParaRPr sz="2400" dirty="0">
              <a:latin typeface="Palatino Linotype"/>
              <a:cs typeface="Palatino Linotype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123950"/>
            <a:ext cx="1455299" cy="3181350"/>
          </a:xfrm>
          <a:prstGeom prst="rect">
            <a:avLst/>
          </a:prstGeom>
        </p:spPr>
      </p:pic>
      <p:pic>
        <p:nvPicPr>
          <p:cNvPr id="7" name="Picture 6" descr="Screen Shot 2020-10-25 at 5.14.1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123950"/>
            <a:ext cx="1668222" cy="3200400"/>
          </a:xfrm>
          <a:prstGeom prst="rect">
            <a:avLst/>
          </a:prstGeom>
        </p:spPr>
      </p:pic>
      <p:pic>
        <p:nvPicPr>
          <p:cNvPr id="8" name="Picture 7" descr="Screen Shot 2020-10-25 at 5.14.4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123950"/>
            <a:ext cx="1677699" cy="3200400"/>
          </a:xfrm>
          <a:prstGeom prst="rect">
            <a:avLst/>
          </a:prstGeom>
        </p:spPr>
      </p:pic>
      <p:pic>
        <p:nvPicPr>
          <p:cNvPr id="9" name="Picture 8" descr="Screen Shot 2020-10-25 at 5.15.34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123950"/>
            <a:ext cx="3151391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133350"/>
            <a:ext cx="3894837" cy="369332"/>
          </a:xfrm>
        </p:spPr>
        <p:txBody>
          <a:bodyPr/>
          <a:lstStyle/>
          <a:p>
            <a:pPr algn="ctr"/>
            <a:r>
              <a:rPr lang="en-US" sz="2400" dirty="0">
                <a:latin typeface="Palatino Linotype"/>
                <a:cs typeface="Palatino Linotype"/>
              </a:rPr>
              <a:t>Batteries: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742950"/>
            <a:ext cx="201351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 Linotype"/>
                <a:cs typeface="Palatino Linotype"/>
              </a:rPr>
              <a:t>Sealed Lead Acid:</a:t>
            </a:r>
          </a:p>
          <a:p>
            <a:endParaRPr lang="en-US" dirty="0">
              <a:latin typeface="Palatino Linotype"/>
              <a:cs typeface="Palatino Linotype"/>
            </a:endParaRPr>
          </a:p>
          <a:p>
            <a:r>
              <a:rPr lang="en-US" dirty="0">
                <a:latin typeface="Palatino Linotype"/>
                <a:cs typeface="Palatino Linotype"/>
              </a:rPr>
              <a:t>Good for QRP </a:t>
            </a:r>
          </a:p>
          <a:p>
            <a:r>
              <a:rPr lang="en-US" dirty="0">
                <a:latin typeface="Palatino Linotype"/>
                <a:cs typeface="Palatino Linotype"/>
              </a:rPr>
              <a:t>500 Charge Cycle</a:t>
            </a:r>
          </a:p>
          <a:p>
            <a:r>
              <a:rPr lang="en-US" dirty="0">
                <a:latin typeface="Palatino Linotype"/>
                <a:cs typeface="Palatino Linotype"/>
              </a:rPr>
              <a:t>Heavy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343150"/>
            <a:ext cx="2228850" cy="2228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53000" y="819150"/>
            <a:ext cx="378195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 Linotype"/>
                <a:cs typeface="Palatino Linotype"/>
              </a:rPr>
              <a:t>Lithium Iron Phosphate (LiFePO4):</a:t>
            </a:r>
          </a:p>
          <a:p>
            <a:endParaRPr lang="en-US" dirty="0">
              <a:latin typeface="Palatino Linotype"/>
              <a:cs typeface="Palatino Linotype"/>
            </a:endParaRPr>
          </a:p>
          <a:p>
            <a:r>
              <a:rPr lang="en-US" dirty="0">
                <a:latin typeface="Palatino Linotype"/>
                <a:cs typeface="Palatino Linotype"/>
              </a:rPr>
              <a:t>Light Weight</a:t>
            </a:r>
          </a:p>
          <a:p>
            <a:r>
              <a:rPr lang="en-US" dirty="0">
                <a:latin typeface="Palatino Linotype"/>
                <a:cs typeface="Palatino Linotype"/>
              </a:rPr>
              <a:t>90-100% Capacity</a:t>
            </a:r>
          </a:p>
          <a:p>
            <a:r>
              <a:rPr lang="en-US" dirty="0">
                <a:latin typeface="Palatino Linotype"/>
                <a:cs typeface="Palatino Linotype"/>
              </a:rPr>
              <a:t>QRP or QRO</a:t>
            </a:r>
          </a:p>
          <a:p>
            <a:r>
              <a:rPr lang="en-US" dirty="0">
                <a:latin typeface="Palatino Linotype"/>
                <a:cs typeface="Palatino Linotype"/>
              </a:rPr>
              <a:t>Extremely Safe</a:t>
            </a:r>
          </a:p>
          <a:p>
            <a:r>
              <a:rPr lang="en-US" dirty="0">
                <a:latin typeface="Palatino Linotype"/>
                <a:cs typeface="Palatino Linotype"/>
              </a:rPr>
              <a:t>More Expensive 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2800350"/>
            <a:ext cx="3581400" cy="198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433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33350"/>
            <a:ext cx="4885437" cy="369332"/>
          </a:xfrm>
        </p:spPr>
        <p:txBody>
          <a:bodyPr/>
          <a:lstStyle/>
          <a:p>
            <a:pPr algn="ctr"/>
            <a:r>
              <a:rPr lang="en-US" sz="2400" dirty="0">
                <a:latin typeface="Palatino Linotype"/>
                <a:cs typeface="Palatino Linotype"/>
              </a:rPr>
              <a:t>Computer Logging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819150"/>
            <a:ext cx="7467600" cy="41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0568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0550" y="398475"/>
            <a:ext cx="7719059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50" dirty="0"/>
              <a:t>Why </a:t>
            </a:r>
            <a:r>
              <a:rPr spc="-250" dirty="0"/>
              <a:t>would </a:t>
            </a:r>
            <a:r>
              <a:rPr spc="-345" dirty="0"/>
              <a:t>you </a:t>
            </a:r>
            <a:r>
              <a:rPr spc="-280" dirty="0"/>
              <a:t>enjoy </a:t>
            </a:r>
            <a:r>
              <a:rPr spc="-180" dirty="0"/>
              <a:t>hunting </a:t>
            </a:r>
            <a:r>
              <a:rPr spc="-555" dirty="0"/>
              <a:t>POTA</a:t>
            </a:r>
            <a:r>
              <a:rPr spc="-385" dirty="0"/>
              <a:t> </a:t>
            </a:r>
            <a:r>
              <a:rPr spc="-254" dirty="0"/>
              <a:t>activators?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2852" y="1196743"/>
            <a:ext cx="5887720" cy="283083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335280" indent="-323215">
              <a:lnSpc>
                <a:spcPct val="100000"/>
              </a:lnSpc>
              <a:spcBef>
                <a:spcPts val="385"/>
              </a:spcBef>
              <a:buSzPct val="93750"/>
              <a:buFont typeface="Arial"/>
              <a:buChar char="●"/>
              <a:tabLst>
                <a:tab pos="335280" algn="l"/>
                <a:tab pos="335915" algn="l"/>
              </a:tabLst>
            </a:pPr>
            <a:r>
              <a:rPr sz="1600" spc="-30" dirty="0">
                <a:latin typeface="Palatino Linotype"/>
                <a:cs typeface="Palatino Linotype"/>
              </a:rPr>
              <a:t>You </a:t>
            </a:r>
            <a:r>
              <a:rPr sz="1600" spc="75" dirty="0">
                <a:latin typeface="Palatino Linotype"/>
                <a:cs typeface="Palatino Linotype"/>
              </a:rPr>
              <a:t>are </a:t>
            </a:r>
            <a:r>
              <a:rPr sz="1600" spc="15" dirty="0">
                <a:latin typeface="Palatino Linotype"/>
                <a:cs typeface="Palatino Linotype"/>
              </a:rPr>
              <a:t>helping </a:t>
            </a:r>
            <a:r>
              <a:rPr sz="1600" spc="60" dirty="0">
                <a:latin typeface="Palatino Linotype"/>
                <a:cs typeface="Palatino Linotype"/>
              </a:rPr>
              <a:t>another amateur to reach </a:t>
            </a:r>
            <a:r>
              <a:rPr sz="1600" spc="35" dirty="0">
                <a:latin typeface="Palatino Linotype"/>
                <a:cs typeface="Palatino Linotype"/>
              </a:rPr>
              <a:t>their</a:t>
            </a:r>
            <a:r>
              <a:rPr sz="1600" spc="-190" dirty="0">
                <a:latin typeface="Palatino Linotype"/>
                <a:cs typeface="Palatino Linotype"/>
              </a:rPr>
              <a:t> </a:t>
            </a:r>
            <a:r>
              <a:rPr sz="1600" spc="35" dirty="0">
                <a:latin typeface="Palatino Linotype"/>
                <a:cs typeface="Palatino Linotype"/>
              </a:rPr>
              <a:t>goals</a:t>
            </a:r>
            <a:endParaRPr sz="1600">
              <a:latin typeface="Palatino Linotype"/>
              <a:cs typeface="Palatino Linotype"/>
            </a:endParaRPr>
          </a:p>
          <a:p>
            <a:pPr marL="335280" indent="-323215">
              <a:lnSpc>
                <a:spcPct val="100000"/>
              </a:lnSpc>
              <a:spcBef>
                <a:spcPts val="290"/>
              </a:spcBef>
              <a:buSzPct val="93750"/>
              <a:buFont typeface="Arial"/>
              <a:buChar char="●"/>
              <a:tabLst>
                <a:tab pos="335280" algn="l"/>
                <a:tab pos="335915" algn="l"/>
              </a:tabLst>
            </a:pPr>
            <a:r>
              <a:rPr sz="1600" spc="-5" dirty="0">
                <a:latin typeface="Arial Unicode MS"/>
                <a:cs typeface="Arial Unicode MS"/>
              </a:rPr>
              <a:t>It’s </a:t>
            </a:r>
            <a:r>
              <a:rPr sz="1600" spc="40" dirty="0">
                <a:latin typeface="Arial Unicode MS"/>
                <a:cs typeface="Arial Unicode MS"/>
              </a:rPr>
              <a:t>an </a:t>
            </a:r>
            <a:r>
              <a:rPr sz="1600" spc="-20" dirty="0">
                <a:latin typeface="Arial Unicode MS"/>
                <a:cs typeface="Arial Unicode MS"/>
              </a:rPr>
              <a:t>easy, </a:t>
            </a:r>
            <a:r>
              <a:rPr sz="1600" spc="70" dirty="0">
                <a:latin typeface="Arial Unicode MS"/>
                <a:cs typeface="Arial Unicode MS"/>
              </a:rPr>
              <a:t>short </a:t>
            </a:r>
            <a:r>
              <a:rPr sz="1600" spc="40" dirty="0">
                <a:latin typeface="Arial Unicode MS"/>
                <a:cs typeface="Arial Unicode MS"/>
              </a:rPr>
              <a:t>contact </a:t>
            </a:r>
            <a:r>
              <a:rPr sz="1600" spc="-20" dirty="0">
                <a:latin typeface="Palatino Linotype"/>
                <a:cs typeface="Palatino Linotype"/>
              </a:rPr>
              <a:t>- </a:t>
            </a:r>
            <a:r>
              <a:rPr sz="1600" spc="50" dirty="0">
                <a:latin typeface="Palatino Linotype"/>
                <a:cs typeface="Palatino Linotype"/>
              </a:rPr>
              <a:t>great </a:t>
            </a:r>
            <a:r>
              <a:rPr sz="1600" spc="35" dirty="0">
                <a:latin typeface="Palatino Linotype"/>
                <a:cs typeface="Palatino Linotype"/>
              </a:rPr>
              <a:t>for </a:t>
            </a:r>
            <a:r>
              <a:rPr sz="1600" spc="25" dirty="0">
                <a:latin typeface="Palatino Linotype"/>
                <a:cs typeface="Palatino Linotype"/>
              </a:rPr>
              <a:t>new</a:t>
            </a:r>
            <a:r>
              <a:rPr sz="1600" spc="-150" dirty="0">
                <a:latin typeface="Palatino Linotype"/>
                <a:cs typeface="Palatino Linotype"/>
              </a:rPr>
              <a:t> </a:t>
            </a:r>
            <a:r>
              <a:rPr sz="1600" spc="-110" dirty="0">
                <a:latin typeface="Palatino Linotype"/>
                <a:cs typeface="Palatino Linotype"/>
              </a:rPr>
              <a:t>HF </a:t>
            </a:r>
            <a:r>
              <a:rPr sz="1600" spc="55" dirty="0">
                <a:latin typeface="Palatino Linotype"/>
                <a:cs typeface="Palatino Linotype"/>
              </a:rPr>
              <a:t>operators.</a:t>
            </a:r>
            <a:endParaRPr sz="1600">
              <a:latin typeface="Palatino Linotype"/>
              <a:cs typeface="Palatino Linotype"/>
            </a:endParaRPr>
          </a:p>
          <a:p>
            <a:pPr marL="335280" indent="-323215">
              <a:lnSpc>
                <a:spcPct val="100000"/>
              </a:lnSpc>
              <a:spcBef>
                <a:spcPts val="290"/>
              </a:spcBef>
              <a:buSzPct val="93750"/>
              <a:buFont typeface="Arial"/>
              <a:buChar char="●"/>
              <a:tabLst>
                <a:tab pos="335280" algn="l"/>
                <a:tab pos="335915" algn="l"/>
              </a:tabLst>
            </a:pPr>
            <a:r>
              <a:rPr sz="1600" spc="-5" dirty="0">
                <a:latin typeface="Palatino Linotype"/>
                <a:cs typeface="Palatino Linotype"/>
              </a:rPr>
              <a:t>Enjoy </a:t>
            </a:r>
            <a:r>
              <a:rPr sz="1600" spc="70" dirty="0">
                <a:latin typeface="Palatino Linotype"/>
                <a:cs typeface="Palatino Linotype"/>
              </a:rPr>
              <a:t>the </a:t>
            </a:r>
            <a:r>
              <a:rPr sz="1600" spc="45" dirty="0">
                <a:latin typeface="Palatino Linotype"/>
                <a:cs typeface="Palatino Linotype"/>
              </a:rPr>
              <a:t>comprehensive </a:t>
            </a:r>
            <a:r>
              <a:rPr sz="1600" spc="60" dirty="0">
                <a:latin typeface="Palatino Linotype"/>
                <a:cs typeface="Palatino Linotype"/>
              </a:rPr>
              <a:t>stats </a:t>
            </a:r>
            <a:r>
              <a:rPr sz="1600" spc="40" dirty="0">
                <a:latin typeface="Palatino Linotype"/>
                <a:cs typeface="Palatino Linotype"/>
              </a:rPr>
              <a:t>and </a:t>
            </a:r>
            <a:r>
              <a:rPr sz="1600" spc="25" dirty="0">
                <a:latin typeface="Palatino Linotype"/>
                <a:cs typeface="Palatino Linotype"/>
              </a:rPr>
              <a:t>awards </a:t>
            </a:r>
            <a:r>
              <a:rPr sz="1600" spc="-90" dirty="0">
                <a:latin typeface="Palatino Linotype"/>
                <a:cs typeface="Palatino Linotype"/>
              </a:rPr>
              <a:t>POTA</a:t>
            </a:r>
            <a:r>
              <a:rPr sz="1600" spc="-140" dirty="0">
                <a:latin typeface="Palatino Linotype"/>
                <a:cs typeface="Palatino Linotype"/>
              </a:rPr>
              <a:t> </a:t>
            </a:r>
            <a:r>
              <a:rPr sz="1600" spc="20" dirty="0">
                <a:latin typeface="Palatino Linotype"/>
                <a:cs typeface="Palatino Linotype"/>
              </a:rPr>
              <a:t>provides.</a:t>
            </a:r>
            <a:endParaRPr sz="1600">
              <a:latin typeface="Palatino Linotype"/>
              <a:cs typeface="Palatino Linotype"/>
            </a:endParaRPr>
          </a:p>
          <a:p>
            <a:pPr marL="335280" indent="-323215">
              <a:lnSpc>
                <a:spcPct val="100000"/>
              </a:lnSpc>
              <a:spcBef>
                <a:spcPts val="290"/>
              </a:spcBef>
              <a:buSzPct val="93750"/>
              <a:buFont typeface="Arial"/>
              <a:buChar char="●"/>
              <a:tabLst>
                <a:tab pos="335280" algn="l"/>
                <a:tab pos="335915" algn="l"/>
              </a:tabLst>
            </a:pPr>
            <a:r>
              <a:rPr sz="1600" spc="-30" dirty="0">
                <a:latin typeface="Palatino Linotype"/>
                <a:cs typeface="Palatino Linotype"/>
              </a:rPr>
              <a:t>It </a:t>
            </a:r>
            <a:r>
              <a:rPr sz="1600" spc="50" dirty="0">
                <a:latin typeface="Palatino Linotype"/>
                <a:cs typeface="Palatino Linotype"/>
              </a:rPr>
              <a:t>requires </a:t>
            </a:r>
            <a:r>
              <a:rPr sz="1600" spc="65" dirty="0">
                <a:latin typeface="Palatino Linotype"/>
                <a:cs typeface="Palatino Linotype"/>
              </a:rPr>
              <a:t>no </a:t>
            </a:r>
            <a:r>
              <a:rPr sz="1600" dirty="0">
                <a:latin typeface="Palatino Linotype"/>
                <a:cs typeface="Palatino Linotype"/>
              </a:rPr>
              <a:t>log</a:t>
            </a:r>
            <a:r>
              <a:rPr sz="1600" spc="-60" dirty="0">
                <a:latin typeface="Palatino Linotype"/>
                <a:cs typeface="Palatino Linotype"/>
              </a:rPr>
              <a:t> </a:t>
            </a:r>
            <a:r>
              <a:rPr sz="1600" spc="45" dirty="0">
                <a:latin typeface="Palatino Linotype"/>
                <a:cs typeface="Palatino Linotype"/>
              </a:rPr>
              <a:t>submissions</a:t>
            </a:r>
            <a:endParaRPr sz="1600">
              <a:latin typeface="Palatino Linotype"/>
              <a:cs typeface="Palatino Linotype"/>
            </a:endParaRPr>
          </a:p>
          <a:p>
            <a:pPr marL="335280" indent="-323215">
              <a:lnSpc>
                <a:spcPct val="100000"/>
              </a:lnSpc>
              <a:spcBef>
                <a:spcPts val="285"/>
              </a:spcBef>
              <a:buSzPct val="93750"/>
              <a:buFont typeface="Arial"/>
              <a:buChar char="●"/>
              <a:tabLst>
                <a:tab pos="335280" algn="l"/>
                <a:tab pos="335915" algn="l"/>
              </a:tabLst>
            </a:pPr>
            <a:r>
              <a:rPr sz="1600" spc="-30" dirty="0">
                <a:latin typeface="Palatino Linotype"/>
                <a:cs typeface="Palatino Linotype"/>
              </a:rPr>
              <a:t>It </a:t>
            </a:r>
            <a:r>
              <a:rPr sz="1600" spc="60" dirty="0">
                <a:latin typeface="Palatino Linotype"/>
                <a:cs typeface="Palatino Linotype"/>
              </a:rPr>
              <a:t>makes </a:t>
            </a:r>
            <a:r>
              <a:rPr sz="1600" spc="5" dirty="0">
                <a:latin typeface="Palatino Linotype"/>
                <a:cs typeface="Palatino Linotype"/>
              </a:rPr>
              <a:t>you </a:t>
            </a:r>
            <a:r>
              <a:rPr sz="1600" spc="85" dirty="0">
                <a:latin typeface="Palatino Linotype"/>
                <a:cs typeface="Palatino Linotype"/>
              </a:rPr>
              <a:t>a </a:t>
            </a:r>
            <a:r>
              <a:rPr sz="1600" spc="75" dirty="0">
                <a:latin typeface="Palatino Linotype"/>
                <a:cs typeface="Palatino Linotype"/>
              </a:rPr>
              <a:t>better </a:t>
            </a:r>
            <a:r>
              <a:rPr sz="1600" spc="55" dirty="0">
                <a:latin typeface="Palatino Linotype"/>
                <a:cs typeface="Palatino Linotype"/>
              </a:rPr>
              <a:t>operator </a:t>
            </a:r>
            <a:r>
              <a:rPr sz="1600" spc="40" dirty="0">
                <a:latin typeface="Palatino Linotype"/>
                <a:cs typeface="Palatino Linotype"/>
              </a:rPr>
              <a:t>and </a:t>
            </a:r>
            <a:r>
              <a:rPr sz="1600" spc="60" dirty="0">
                <a:latin typeface="Palatino Linotype"/>
                <a:cs typeface="Palatino Linotype"/>
              </a:rPr>
              <a:t>keeps </a:t>
            </a:r>
            <a:r>
              <a:rPr sz="1600" spc="5" dirty="0">
                <a:latin typeface="Palatino Linotype"/>
                <a:cs typeface="Palatino Linotype"/>
              </a:rPr>
              <a:t>your </a:t>
            </a:r>
            <a:r>
              <a:rPr sz="1600" spc="-15" dirty="0">
                <a:latin typeface="Palatino Linotype"/>
                <a:cs typeface="Palatino Linotype"/>
              </a:rPr>
              <a:t>skills</a:t>
            </a:r>
            <a:r>
              <a:rPr sz="1600" spc="-270" dirty="0">
                <a:latin typeface="Palatino Linotype"/>
                <a:cs typeface="Palatino Linotype"/>
              </a:rPr>
              <a:t> </a:t>
            </a:r>
            <a:r>
              <a:rPr sz="1600" spc="45" dirty="0">
                <a:latin typeface="Palatino Linotype"/>
                <a:cs typeface="Palatino Linotype"/>
              </a:rPr>
              <a:t>sharp.</a:t>
            </a:r>
            <a:endParaRPr sz="1600">
              <a:latin typeface="Palatino Linotype"/>
              <a:cs typeface="Palatino Linotype"/>
            </a:endParaRPr>
          </a:p>
          <a:p>
            <a:pPr marL="335280" indent="-323215">
              <a:lnSpc>
                <a:spcPct val="100000"/>
              </a:lnSpc>
              <a:spcBef>
                <a:spcPts val="290"/>
              </a:spcBef>
              <a:buSzPct val="93750"/>
              <a:buFont typeface="Arial"/>
              <a:buChar char="●"/>
              <a:tabLst>
                <a:tab pos="335280" algn="l"/>
                <a:tab pos="335915" algn="l"/>
              </a:tabLst>
            </a:pPr>
            <a:r>
              <a:rPr sz="1600" spc="-30" dirty="0">
                <a:latin typeface="Palatino Linotype"/>
                <a:cs typeface="Palatino Linotype"/>
              </a:rPr>
              <a:t>You </a:t>
            </a:r>
            <a:r>
              <a:rPr sz="1600" spc="-70" dirty="0">
                <a:latin typeface="Palatino Linotype"/>
                <a:cs typeface="Palatino Linotype"/>
              </a:rPr>
              <a:t>will </a:t>
            </a:r>
            <a:r>
              <a:rPr sz="1600" spc="55" dirty="0">
                <a:latin typeface="Palatino Linotype"/>
                <a:cs typeface="Palatino Linotype"/>
              </a:rPr>
              <a:t>make </a:t>
            </a:r>
            <a:r>
              <a:rPr sz="1600" spc="30" dirty="0">
                <a:latin typeface="Palatino Linotype"/>
                <a:cs typeface="Palatino Linotype"/>
              </a:rPr>
              <a:t>friends </a:t>
            </a:r>
            <a:r>
              <a:rPr sz="1600" spc="45" dirty="0">
                <a:latin typeface="Palatino Linotype"/>
                <a:cs typeface="Palatino Linotype"/>
              </a:rPr>
              <a:t>from </a:t>
            </a:r>
            <a:r>
              <a:rPr sz="1600" spc="-15" dirty="0">
                <a:latin typeface="Palatino Linotype"/>
                <a:cs typeface="Palatino Linotype"/>
              </a:rPr>
              <a:t>all </a:t>
            </a:r>
            <a:r>
              <a:rPr sz="1600" spc="30" dirty="0">
                <a:latin typeface="Palatino Linotype"/>
                <a:cs typeface="Palatino Linotype"/>
              </a:rPr>
              <a:t>over</a:t>
            </a:r>
            <a:r>
              <a:rPr sz="1600" spc="15" dirty="0">
                <a:latin typeface="Palatino Linotype"/>
                <a:cs typeface="Palatino Linotype"/>
              </a:rPr>
              <a:t> </a:t>
            </a:r>
            <a:r>
              <a:rPr sz="1600" spc="-15" dirty="0">
                <a:latin typeface="Palatino Linotype"/>
                <a:cs typeface="Palatino Linotype"/>
              </a:rPr>
              <a:t>world</a:t>
            </a:r>
            <a:endParaRPr sz="1600">
              <a:latin typeface="Palatino Linotype"/>
              <a:cs typeface="Palatino Linotype"/>
            </a:endParaRPr>
          </a:p>
          <a:p>
            <a:pPr marL="335280" marR="159385" indent="-323215">
              <a:lnSpc>
                <a:spcPct val="114999"/>
              </a:lnSpc>
              <a:buSzPct val="93750"/>
              <a:buFont typeface="Arial"/>
              <a:buChar char="●"/>
              <a:tabLst>
                <a:tab pos="335280" algn="l"/>
                <a:tab pos="335915" algn="l"/>
              </a:tabLst>
            </a:pPr>
            <a:r>
              <a:rPr sz="1600" spc="-30" dirty="0">
                <a:latin typeface="Palatino Linotype"/>
                <a:cs typeface="Palatino Linotype"/>
              </a:rPr>
              <a:t>You </a:t>
            </a:r>
            <a:r>
              <a:rPr sz="1600" spc="55" dirty="0">
                <a:latin typeface="Palatino Linotype"/>
                <a:cs typeface="Palatino Linotype"/>
              </a:rPr>
              <a:t>can </a:t>
            </a:r>
            <a:r>
              <a:rPr sz="1600" spc="35" dirty="0">
                <a:latin typeface="Palatino Linotype"/>
                <a:cs typeface="Palatino Linotype"/>
              </a:rPr>
              <a:t>hunt </a:t>
            </a:r>
            <a:r>
              <a:rPr sz="1600" spc="80" dirty="0">
                <a:latin typeface="Palatino Linotype"/>
                <a:cs typeface="Palatino Linotype"/>
              </a:rPr>
              <a:t>as </a:t>
            </a:r>
            <a:r>
              <a:rPr sz="1600" spc="40" dirty="0">
                <a:latin typeface="Palatino Linotype"/>
                <a:cs typeface="Palatino Linotype"/>
              </a:rPr>
              <a:t>much </a:t>
            </a:r>
            <a:r>
              <a:rPr sz="1600" spc="55" dirty="0">
                <a:latin typeface="Palatino Linotype"/>
                <a:cs typeface="Palatino Linotype"/>
              </a:rPr>
              <a:t>or </a:t>
            </a:r>
            <a:r>
              <a:rPr sz="1600" spc="80" dirty="0">
                <a:latin typeface="Palatino Linotype"/>
                <a:cs typeface="Palatino Linotype"/>
              </a:rPr>
              <a:t>as </a:t>
            </a:r>
            <a:r>
              <a:rPr sz="1600" spc="5" dirty="0">
                <a:latin typeface="Palatino Linotype"/>
                <a:cs typeface="Palatino Linotype"/>
              </a:rPr>
              <a:t>little </a:t>
            </a:r>
            <a:r>
              <a:rPr sz="1600" spc="80" dirty="0">
                <a:latin typeface="Palatino Linotype"/>
                <a:cs typeface="Palatino Linotype"/>
              </a:rPr>
              <a:t>as </a:t>
            </a:r>
            <a:r>
              <a:rPr sz="1600" spc="5" dirty="0">
                <a:latin typeface="Palatino Linotype"/>
                <a:cs typeface="Palatino Linotype"/>
              </a:rPr>
              <a:t>you </a:t>
            </a:r>
            <a:r>
              <a:rPr sz="1600" spc="10" dirty="0">
                <a:latin typeface="Palatino Linotype"/>
                <a:cs typeface="Palatino Linotype"/>
              </a:rPr>
              <a:t>want, </a:t>
            </a:r>
            <a:r>
              <a:rPr sz="1600" spc="5" dirty="0">
                <a:latin typeface="Palatino Linotype"/>
                <a:cs typeface="Palatino Linotype"/>
              </a:rPr>
              <a:t>you </a:t>
            </a:r>
            <a:r>
              <a:rPr sz="1600" spc="45" dirty="0">
                <a:latin typeface="Palatino Linotype"/>
                <a:cs typeface="Palatino Linotype"/>
              </a:rPr>
              <a:t>do</a:t>
            </a:r>
            <a:r>
              <a:rPr sz="1600" spc="-260" dirty="0">
                <a:latin typeface="Palatino Linotype"/>
                <a:cs typeface="Palatino Linotype"/>
              </a:rPr>
              <a:t> </a:t>
            </a:r>
            <a:r>
              <a:rPr sz="1600" spc="60" dirty="0">
                <a:latin typeface="Palatino Linotype"/>
                <a:cs typeface="Palatino Linotype"/>
              </a:rPr>
              <a:t>not  </a:t>
            </a:r>
            <a:r>
              <a:rPr sz="1600" spc="45" dirty="0">
                <a:latin typeface="Palatino Linotype"/>
                <a:cs typeface="Palatino Linotype"/>
              </a:rPr>
              <a:t>even </a:t>
            </a:r>
            <a:r>
              <a:rPr sz="1600" spc="40" dirty="0">
                <a:latin typeface="Palatino Linotype"/>
                <a:cs typeface="Palatino Linotype"/>
              </a:rPr>
              <a:t>have </a:t>
            </a:r>
            <a:r>
              <a:rPr sz="1600" spc="60" dirty="0">
                <a:latin typeface="Palatino Linotype"/>
                <a:cs typeface="Palatino Linotype"/>
              </a:rPr>
              <a:t>to </a:t>
            </a:r>
            <a:r>
              <a:rPr sz="1600" spc="40" dirty="0">
                <a:latin typeface="Palatino Linotype"/>
                <a:cs typeface="Palatino Linotype"/>
              </a:rPr>
              <a:t>register </a:t>
            </a:r>
            <a:r>
              <a:rPr sz="1600" spc="60" dirty="0">
                <a:latin typeface="Palatino Linotype"/>
                <a:cs typeface="Palatino Linotype"/>
              </a:rPr>
              <a:t>to</a:t>
            </a:r>
            <a:r>
              <a:rPr sz="1600" spc="-155" dirty="0">
                <a:latin typeface="Palatino Linotype"/>
                <a:cs typeface="Palatino Linotype"/>
              </a:rPr>
              <a:t> </a:t>
            </a:r>
            <a:r>
              <a:rPr sz="1600" spc="-5" dirty="0">
                <a:latin typeface="Palatino Linotype"/>
                <a:cs typeface="Palatino Linotype"/>
              </a:rPr>
              <a:t>play.</a:t>
            </a:r>
            <a:endParaRPr sz="1600">
              <a:latin typeface="Palatino Linotype"/>
              <a:cs typeface="Palatino Linotype"/>
            </a:endParaRPr>
          </a:p>
          <a:p>
            <a:pPr marL="335280" indent="-323215">
              <a:lnSpc>
                <a:spcPct val="100000"/>
              </a:lnSpc>
              <a:spcBef>
                <a:spcPts val="290"/>
              </a:spcBef>
              <a:buSzPct val="93750"/>
              <a:buFont typeface="Arial"/>
              <a:buChar char="●"/>
              <a:tabLst>
                <a:tab pos="335280" algn="l"/>
                <a:tab pos="335915" algn="l"/>
              </a:tabLst>
            </a:pPr>
            <a:r>
              <a:rPr sz="1600" spc="-10" dirty="0">
                <a:latin typeface="Arial Unicode MS"/>
                <a:cs typeface="Arial Unicode MS"/>
              </a:rPr>
              <a:t>You </a:t>
            </a:r>
            <a:r>
              <a:rPr sz="1600" spc="10" dirty="0">
                <a:latin typeface="Arial Unicode MS"/>
                <a:cs typeface="Arial Unicode MS"/>
              </a:rPr>
              <a:t>can </a:t>
            </a:r>
            <a:r>
              <a:rPr sz="1600" spc="55" dirty="0">
                <a:latin typeface="Arial Unicode MS"/>
                <a:cs typeface="Arial Unicode MS"/>
              </a:rPr>
              <a:t>help </a:t>
            </a:r>
            <a:r>
              <a:rPr sz="1600" spc="70" dirty="0">
                <a:latin typeface="Arial Unicode MS"/>
                <a:cs typeface="Arial Unicode MS"/>
              </a:rPr>
              <a:t>the </a:t>
            </a:r>
            <a:r>
              <a:rPr sz="1600" spc="35" dirty="0">
                <a:latin typeface="Arial Unicode MS"/>
                <a:cs typeface="Arial Unicode MS"/>
              </a:rPr>
              <a:t>activators </a:t>
            </a:r>
            <a:r>
              <a:rPr sz="1600" spc="45" dirty="0">
                <a:latin typeface="Arial Unicode MS"/>
                <a:cs typeface="Arial Unicode MS"/>
              </a:rPr>
              <a:t>by </a:t>
            </a:r>
            <a:r>
              <a:rPr sz="1600" spc="35" dirty="0">
                <a:latin typeface="Arial Unicode MS"/>
                <a:cs typeface="Arial Unicode MS"/>
              </a:rPr>
              <a:t>relaying </a:t>
            </a:r>
            <a:r>
              <a:rPr sz="1600" spc="45" dirty="0">
                <a:latin typeface="Arial Unicode MS"/>
                <a:cs typeface="Arial Unicode MS"/>
              </a:rPr>
              <a:t>things </a:t>
            </a:r>
            <a:r>
              <a:rPr sz="1600" spc="35" dirty="0">
                <a:latin typeface="Arial Unicode MS"/>
                <a:cs typeface="Arial Unicode MS"/>
              </a:rPr>
              <a:t>like</a:t>
            </a:r>
            <a:r>
              <a:rPr sz="1600" spc="-190" dirty="0">
                <a:latin typeface="Arial Unicode MS"/>
                <a:cs typeface="Arial Unicode MS"/>
              </a:rPr>
              <a:t> </a:t>
            </a:r>
            <a:r>
              <a:rPr sz="1600" spc="45" dirty="0">
                <a:latin typeface="Arial Unicode MS"/>
                <a:cs typeface="Arial Unicode MS"/>
              </a:rPr>
              <a:t>“you</a:t>
            </a:r>
            <a:endParaRPr sz="1600">
              <a:latin typeface="Arial Unicode MS"/>
              <a:cs typeface="Arial Unicode MS"/>
            </a:endParaRPr>
          </a:p>
          <a:p>
            <a:pPr marL="335280">
              <a:lnSpc>
                <a:spcPct val="100000"/>
              </a:lnSpc>
              <a:spcBef>
                <a:spcPts val="290"/>
              </a:spcBef>
            </a:pPr>
            <a:r>
              <a:rPr sz="1600" spc="20" dirty="0">
                <a:latin typeface="Arial Unicode MS"/>
                <a:cs typeface="Arial Unicode MS"/>
              </a:rPr>
              <a:t>have</a:t>
            </a:r>
            <a:r>
              <a:rPr sz="1600" spc="-45" dirty="0">
                <a:latin typeface="Arial Unicode MS"/>
                <a:cs typeface="Arial Unicode MS"/>
              </a:rPr>
              <a:t> </a:t>
            </a:r>
            <a:r>
              <a:rPr sz="1600" spc="-5" dirty="0">
                <a:latin typeface="Arial Unicode MS"/>
                <a:cs typeface="Arial Unicode MS"/>
              </a:rPr>
              <a:t>a</a:t>
            </a:r>
            <a:r>
              <a:rPr sz="1600" spc="-25" dirty="0">
                <a:latin typeface="Arial Unicode MS"/>
                <a:cs typeface="Arial Unicode MS"/>
              </a:rPr>
              <a:t> </a:t>
            </a:r>
            <a:r>
              <a:rPr sz="1600" spc="5" dirty="0">
                <a:latin typeface="Arial Unicode MS"/>
                <a:cs typeface="Arial Unicode MS"/>
              </a:rPr>
              <a:t>Park</a:t>
            </a:r>
            <a:r>
              <a:rPr sz="1600" spc="-35" dirty="0">
                <a:latin typeface="Arial Unicode MS"/>
                <a:cs typeface="Arial Unicode MS"/>
              </a:rPr>
              <a:t> </a:t>
            </a:r>
            <a:r>
              <a:rPr sz="1600" spc="95" dirty="0">
                <a:latin typeface="Arial Unicode MS"/>
                <a:cs typeface="Arial Unicode MS"/>
              </a:rPr>
              <a:t>to</a:t>
            </a:r>
            <a:r>
              <a:rPr sz="1600" spc="-35" dirty="0">
                <a:latin typeface="Arial Unicode MS"/>
                <a:cs typeface="Arial Unicode MS"/>
              </a:rPr>
              <a:t> </a:t>
            </a:r>
            <a:r>
              <a:rPr sz="1600" spc="5" dirty="0">
                <a:latin typeface="Arial Unicode MS"/>
                <a:cs typeface="Arial Unicode MS"/>
              </a:rPr>
              <a:t>Park</a:t>
            </a:r>
            <a:r>
              <a:rPr sz="1600" spc="-40" dirty="0">
                <a:latin typeface="Arial Unicode MS"/>
                <a:cs typeface="Arial Unicode MS"/>
              </a:rPr>
              <a:t> </a:t>
            </a:r>
            <a:r>
              <a:rPr sz="1600" spc="20" dirty="0">
                <a:latin typeface="Arial Unicode MS"/>
                <a:cs typeface="Arial Unicode MS"/>
              </a:rPr>
              <a:t>calling”</a:t>
            </a:r>
            <a:r>
              <a:rPr sz="1600" spc="-40" dirty="0">
                <a:latin typeface="Arial Unicode MS"/>
                <a:cs typeface="Arial Unicode MS"/>
              </a:rPr>
              <a:t> </a:t>
            </a:r>
            <a:r>
              <a:rPr sz="1600" spc="95" dirty="0">
                <a:latin typeface="Arial Unicode MS"/>
                <a:cs typeface="Arial Unicode MS"/>
              </a:rPr>
              <a:t>or</a:t>
            </a:r>
            <a:r>
              <a:rPr sz="1600" spc="-25" dirty="0">
                <a:latin typeface="Arial Unicode MS"/>
                <a:cs typeface="Arial Unicode MS"/>
              </a:rPr>
              <a:t> </a:t>
            </a:r>
            <a:r>
              <a:rPr sz="1600" spc="45" dirty="0">
                <a:latin typeface="Arial Unicode MS"/>
                <a:cs typeface="Arial Unicode MS"/>
              </a:rPr>
              <a:t>by</a:t>
            </a:r>
            <a:r>
              <a:rPr sz="1600" spc="-2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spotting</a:t>
            </a:r>
            <a:r>
              <a:rPr sz="1600" spc="-30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when</a:t>
            </a:r>
            <a:r>
              <a:rPr sz="1600" spc="-10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they</a:t>
            </a:r>
            <a:r>
              <a:rPr sz="1600" spc="-25" dirty="0">
                <a:latin typeface="Arial Unicode MS"/>
                <a:cs typeface="Arial Unicode MS"/>
              </a:rPr>
              <a:t> </a:t>
            </a:r>
            <a:r>
              <a:rPr sz="1600" spc="-120" dirty="0">
                <a:latin typeface="Arial Unicode MS"/>
                <a:cs typeface="Arial Unicode MS"/>
              </a:rPr>
              <a:t>QSY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130421" y="1308110"/>
            <a:ext cx="2201016" cy="22010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2677"/>
            <a:ext cx="723646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Palatino Linotype"/>
                <a:cs typeface="Palatino Linotype"/>
              </a:rPr>
              <a:t>My equipment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3039" y="940129"/>
            <a:ext cx="7247255" cy="2833468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25"/>
              </a:spcBef>
              <a:buFont typeface="Arial"/>
              <a:buChar char="●"/>
              <a:tabLst>
                <a:tab pos="354965" algn="l"/>
                <a:tab pos="355600" algn="l"/>
              </a:tabLst>
            </a:pPr>
            <a:r>
              <a:rPr lang="en-US" sz="1800" spc="30" dirty="0" err="1">
                <a:latin typeface="Palatino Linotype"/>
                <a:cs typeface="Palatino Linotype"/>
              </a:rPr>
              <a:t>Xiegu</a:t>
            </a:r>
            <a:r>
              <a:rPr lang="en-US" sz="1800" spc="30" dirty="0">
                <a:latin typeface="Palatino Linotype"/>
                <a:cs typeface="Palatino Linotype"/>
              </a:rPr>
              <a:t> G90</a:t>
            </a:r>
            <a:r>
              <a:rPr sz="1800" spc="30" dirty="0">
                <a:latin typeface="Palatino Linotype"/>
                <a:cs typeface="Palatino Linotype"/>
              </a:rPr>
              <a:t> </a:t>
            </a:r>
            <a:r>
              <a:rPr sz="1800" spc="25" dirty="0">
                <a:latin typeface="Palatino Linotype"/>
                <a:cs typeface="Palatino Linotype"/>
              </a:rPr>
              <a:t>(</a:t>
            </a:r>
            <a:r>
              <a:rPr lang="en-US" sz="1800" spc="25" dirty="0">
                <a:latin typeface="Palatino Linotype"/>
                <a:cs typeface="Palatino Linotype"/>
              </a:rPr>
              <a:t>20W</a:t>
            </a:r>
            <a:r>
              <a:rPr sz="1800" spc="25" dirty="0">
                <a:latin typeface="Palatino Linotype"/>
                <a:cs typeface="Palatino Linotype"/>
              </a:rPr>
              <a:t>,</a:t>
            </a:r>
            <a:r>
              <a:rPr lang="en-US" spc="25" dirty="0">
                <a:latin typeface="Palatino Linotype"/>
                <a:cs typeface="Palatino Linotype"/>
              </a:rPr>
              <a:t>w/</a:t>
            </a:r>
            <a:r>
              <a:rPr sz="1800" spc="35" dirty="0">
                <a:latin typeface="Palatino Linotype"/>
                <a:cs typeface="Palatino Linotype"/>
              </a:rPr>
              <a:t>tuner) </a:t>
            </a:r>
            <a:endParaRPr sz="1800" dirty="0">
              <a:latin typeface="Palatino Linotype"/>
              <a:cs typeface="Palatino Linotype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Font typeface="Arial"/>
              <a:buChar char="●"/>
              <a:tabLst>
                <a:tab pos="354965" algn="l"/>
                <a:tab pos="355600" algn="l"/>
              </a:tabLst>
            </a:pPr>
            <a:r>
              <a:rPr lang="en-US" sz="1800" spc="10" dirty="0">
                <a:latin typeface="Palatino Linotype"/>
                <a:cs typeface="Palatino Linotype"/>
              </a:rPr>
              <a:t>12</a:t>
            </a:r>
            <a:r>
              <a:rPr sz="1800" spc="10" dirty="0">
                <a:latin typeface="Palatino Linotype"/>
                <a:cs typeface="Palatino Linotype"/>
              </a:rPr>
              <a:t>Ah </a:t>
            </a:r>
            <a:r>
              <a:rPr sz="1800" spc="65" dirty="0">
                <a:latin typeface="Palatino Linotype"/>
                <a:cs typeface="Palatino Linotype"/>
              </a:rPr>
              <a:t>Bioenno </a:t>
            </a:r>
            <a:r>
              <a:rPr sz="1800" spc="5" dirty="0">
                <a:latin typeface="Palatino Linotype"/>
                <a:cs typeface="Palatino Linotype"/>
              </a:rPr>
              <a:t>LiFePo4 </a:t>
            </a:r>
            <a:r>
              <a:rPr sz="1800" spc="50" dirty="0">
                <a:latin typeface="Palatino Linotype"/>
                <a:cs typeface="Palatino Linotype"/>
              </a:rPr>
              <a:t>battery </a:t>
            </a:r>
            <a:r>
              <a:rPr sz="1800" spc="30" dirty="0">
                <a:latin typeface="Palatino Linotype"/>
                <a:cs typeface="Palatino Linotype"/>
              </a:rPr>
              <a:t>(also </a:t>
            </a:r>
            <a:r>
              <a:rPr sz="1800" spc="45" dirty="0">
                <a:latin typeface="Palatino Linotype"/>
                <a:cs typeface="Palatino Linotype"/>
              </a:rPr>
              <a:t>have </a:t>
            </a:r>
            <a:r>
              <a:rPr sz="1800" spc="10" dirty="0">
                <a:latin typeface="Palatino Linotype"/>
                <a:cs typeface="Palatino Linotype"/>
              </a:rPr>
              <a:t>12Ah </a:t>
            </a:r>
            <a:r>
              <a:rPr sz="1800" spc="45" dirty="0">
                <a:latin typeface="Palatino Linotype"/>
                <a:cs typeface="Palatino Linotype"/>
              </a:rPr>
              <a:t>and </a:t>
            </a:r>
            <a:r>
              <a:rPr lang="en-US" sz="1800" spc="-25" dirty="0">
                <a:latin typeface="Palatino Linotype"/>
                <a:cs typeface="Palatino Linotype"/>
              </a:rPr>
              <a:t>6</a:t>
            </a:r>
            <a:r>
              <a:rPr sz="1800" spc="-25" dirty="0">
                <a:latin typeface="Palatino Linotype"/>
                <a:cs typeface="Palatino Linotype"/>
              </a:rPr>
              <a:t>Ah</a:t>
            </a:r>
            <a:r>
              <a:rPr sz="1800" spc="-215" dirty="0">
                <a:latin typeface="Palatino Linotype"/>
                <a:cs typeface="Palatino Linotype"/>
              </a:rPr>
              <a:t> </a:t>
            </a:r>
            <a:r>
              <a:rPr lang="en-US" spc="5" dirty="0">
                <a:latin typeface="Palatino Linotype"/>
                <a:cs typeface="Palatino Linotype"/>
              </a:rPr>
              <a:t>LiFePo4</a:t>
            </a:r>
            <a:r>
              <a:rPr sz="1800" spc="-120" dirty="0">
                <a:latin typeface="Palatino Linotype"/>
                <a:cs typeface="Palatino Linotype"/>
              </a:rPr>
              <a:t>)</a:t>
            </a:r>
            <a:endParaRPr sz="1800" dirty="0">
              <a:latin typeface="Palatino Linotype"/>
              <a:cs typeface="Palatino Linotype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Font typeface="Arial"/>
              <a:buChar char="●"/>
              <a:tabLst>
                <a:tab pos="354965" algn="l"/>
                <a:tab pos="355600" algn="l"/>
              </a:tabLst>
            </a:pPr>
            <a:r>
              <a:rPr lang="en-US" spc="55" dirty="0">
                <a:latin typeface="Palatino Linotype"/>
                <a:cs typeface="Palatino Linotype"/>
              </a:rPr>
              <a:t>Wolf River Coils Vertical Antenna</a:t>
            </a:r>
            <a:endParaRPr sz="1800" dirty="0">
              <a:latin typeface="Palatino Linotype"/>
              <a:cs typeface="Palatino Linotype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Font typeface="Arial"/>
              <a:buChar char="●"/>
              <a:tabLst>
                <a:tab pos="354965" algn="l"/>
                <a:tab pos="355600" algn="l"/>
              </a:tabLst>
            </a:pPr>
            <a:r>
              <a:rPr lang="en-US" sz="1800" spc="45" dirty="0">
                <a:latin typeface="Palatino Linotype"/>
                <a:cs typeface="Palatino Linotype"/>
              </a:rPr>
              <a:t>End Fed with (9:1 UNUN)</a:t>
            </a:r>
            <a:r>
              <a:rPr sz="1800" spc="30" dirty="0">
                <a:latin typeface="Palatino Linotype"/>
                <a:cs typeface="Palatino Linotype"/>
              </a:rPr>
              <a:t>:</a:t>
            </a:r>
            <a:endParaRPr lang="en-US" sz="1800" spc="30" dirty="0">
              <a:latin typeface="Palatino Linotype"/>
              <a:cs typeface="Palatino Linotype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Font typeface="Arial"/>
              <a:buChar char="●"/>
              <a:tabLst>
                <a:tab pos="354965" algn="l"/>
                <a:tab pos="355600" algn="l"/>
              </a:tabLst>
            </a:pPr>
            <a:r>
              <a:rPr sz="1800" spc="80" dirty="0">
                <a:latin typeface="Palatino Linotype"/>
                <a:cs typeface="Palatino Linotype"/>
              </a:rPr>
              <a:t>50ft </a:t>
            </a:r>
            <a:r>
              <a:rPr sz="1800" spc="-45" dirty="0">
                <a:latin typeface="Palatino Linotype"/>
                <a:cs typeface="Palatino Linotype"/>
              </a:rPr>
              <a:t>RG-8X</a:t>
            </a:r>
            <a:r>
              <a:rPr sz="1800" spc="-95" dirty="0">
                <a:latin typeface="Palatino Linotype"/>
                <a:cs typeface="Palatino Linotype"/>
              </a:rPr>
              <a:t> </a:t>
            </a:r>
            <a:r>
              <a:rPr sz="1800" spc="60" dirty="0">
                <a:latin typeface="Palatino Linotype"/>
                <a:cs typeface="Palatino Linotype"/>
              </a:rPr>
              <a:t>coax</a:t>
            </a:r>
            <a:endParaRPr lang="en-US" sz="1800" spc="60" dirty="0">
              <a:latin typeface="Palatino Linotype"/>
              <a:cs typeface="Palatino Linotype"/>
            </a:endParaRPr>
          </a:p>
          <a:p>
            <a:pPr marL="355600" indent="-342900">
              <a:lnSpc>
                <a:spcPct val="100000"/>
              </a:lnSpc>
              <a:spcBef>
                <a:spcPts val="260"/>
              </a:spcBef>
              <a:buFont typeface="Arial"/>
              <a:buChar char="●"/>
              <a:tabLst>
                <a:tab pos="354965" algn="l"/>
                <a:tab pos="355600" algn="l"/>
              </a:tabLst>
            </a:pPr>
            <a:r>
              <a:rPr lang="en-US" spc="60" dirty="0">
                <a:latin typeface="Palatino Linotype"/>
                <a:cs typeface="Palatino Linotype"/>
              </a:rPr>
              <a:t>N3FJP logging software</a:t>
            </a:r>
            <a:endParaRPr sz="1800" dirty="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 dirty="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</a:pPr>
            <a:r>
              <a:rPr sz="1800" spc="25" dirty="0">
                <a:latin typeface="Palatino Linotype"/>
                <a:cs typeface="Palatino Linotype"/>
              </a:rPr>
              <a:t>Depending </a:t>
            </a:r>
            <a:r>
              <a:rPr sz="1800" spc="80" dirty="0">
                <a:latin typeface="Palatino Linotype"/>
                <a:cs typeface="Palatino Linotype"/>
              </a:rPr>
              <a:t>on</a:t>
            </a:r>
            <a:r>
              <a:rPr sz="1800" spc="-35" dirty="0">
                <a:latin typeface="Palatino Linotype"/>
                <a:cs typeface="Palatino Linotype"/>
              </a:rPr>
              <a:t> </a:t>
            </a:r>
            <a:r>
              <a:rPr sz="1800" spc="35" dirty="0">
                <a:latin typeface="Palatino Linotype"/>
                <a:cs typeface="Palatino Linotype"/>
              </a:rPr>
              <a:t>location:</a:t>
            </a:r>
            <a:endParaRPr sz="1800" dirty="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lang="en-US" sz="1800" spc="40" dirty="0">
                <a:latin typeface="Palatino Linotype"/>
                <a:cs typeface="Palatino Linotype"/>
              </a:rPr>
              <a:t> Solar generator, </a:t>
            </a:r>
            <a:r>
              <a:rPr sz="1800" spc="30" dirty="0">
                <a:latin typeface="Palatino Linotype"/>
                <a:cs typeface="Palatino Linotype"/>
              </a:rPr>
              <a:t>laptop, </a:t>
            </a:r>
            <a:r>
              <a:rPr sz="1800" dirty="0">
                <a:latin typeface="Palatino Linotype"/>
                <a:cs typeface="Palatino Linotype"/>
              </a:rPr>
              <a:t>folding</a:t>
            </a:r>
            <a:r>
              <a:rPr sz="1800" spc="-215" dirty="0">
                <a:latin typeface="Palatino Linotype"/>
                <a:cs typeface="Palatino Linotype"/>
              </a:rPr>
              <a:t> </a:t>
            </a:r>
            <a:r>
              <a:rPr sz="1800" spc="65" dirty="0">
                <a:latin typeface="Palatino Linotype"/>
                <a:cs typeface="Palatino Linotype"/>
              </a:rPr>
              <a:t>table</a:t>
            </a:r>
            <a:r>
              <a:rPr lang="en-US" sz="1800" spc="65" dirty="0">
                <a:latin typeface="Palatino Linotype"/>
                <a:cs typeface="Palatino Linotype"/>
              </a:rPr>
              <a:t> and chairs.</a:t>
            </a:r>
            <a:endParaRPr sz="1800" dirty="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094620" y="225977"/>
            <a:ext cx="1781472" cy="17814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8360" y="220217"/>
            <a:ext cx="22383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0" dirty="0"/>
              <a:t>Activate </a:t>
            </a:r>
            <a:r>
              <a:rPr sz="2400" spc="-100" dirty="0"/>
              <a:t>while</a:t>
            </a:r>
            <a:r>
              <a:rPr sz="2400" spc="-85" dirty="0"/>
              <a:t> </a:t>
            </a:r>
            <a:r>
              <a:rPr sz="2400" spc="-165" dirty="0"/>
              <a:t>camping!</a:t>
            </a:r>
            <a:endParaRPr sz="240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200150"/>
            <a:ext cx="5943600" cy="334327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361950"/>
            <a:ext cx="3285237" cy="646331"/>
          </a:xfrm>
        </p:spPr>
        <p:txBody>
          <a:bodyPr/>
          <a:lstStyle/>
          <a:p>
            <a:pPr algn="ctr"/>
            <a:r>
              <a:rPr lang="en-US" dirty="0"/>
              <a:t>Questions?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2605" y="1334259"/>
            <a:ext cx="6558788" cy="861774"/>
          </a:xfrm>
        </p:spPr>
        <p:txBody>
          <a:bodyPr/>
          <a:lstStyle/>
          <a:p>
            <a:pPr algn="ctr"/>
            <a:r>
              <a:rPr lang="en-US" dirty="0"/>
              <a:t>Feel free to email me at: </a:t>
            </a:r>
            <a:r>
              <a:rPr lang="en-US" dirty="0" err="1"/>
              <a:t>rokhlin@gmail.com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593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467</TotalTime>
  <Words>633</Words>
  <Application>Microsoft Office PowerPoint</Application>
  <PresentationFormat>On-screen Show (16:9)</PresentationFormat>
  <Paragraphs>121</Paragraphs>
  <Slides>24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Parks On The Air</vt:lpstr>
      <vt:lpstr>Parks On The Air - POTA</vt:lpstr>
      <vt:lpstr>Two Different Ways to Participate:</vt:lpstr>
      <vt:lpstr>PowerPoint Presentation</vt:lpstr>
      <vt:lpstr>How does it work for Activators?</vt:lpstr>
      <vt:lpstr>PowerPoint Presentation</vt:lpstr>
      <vt:lpstr>PowerPoint Presentation</vt:lpstr>
      <vt:lpstr>My total QSOs</vt:lpstr>
      <vt:lpstr>Park to Park QSOs</vt:lpstr>
      <vt:lpstr>PowerPoint Presentation</vt:lpstr>
      <vt:lpstr>PowerPoint Presentation</vt:lpstr>
      <vt:lpstr> SSB any variation of the following:</vt:lpstr>
      <vt:lpstr>Advertise your activation!!!! Post your activation on the spotting page ahead of time. Self spotting is allowed. Others can spot and re-spot you too. Be prepared for a pileup!</vt:lpstr>
      <vt:lpstr>PowerPoint Presentation</vt:lpstr>
      <vt:lpstr>Activator Awards</vt:lpstr>
      <vt:lpstr>PowerPoint Presentation</vt:lpstr>
      <vt:lpstr>PowerPoint Presentation</vt:lpstr>
      <vt:lpstr>Wire Antennas:</vt:lpstr>
      <vt:lpstr>Batteries:</vt:lpstr>
      <vt:lpstr>Computer Logging</vt:lpstr>
      <vt:lpstr>Why would you enjoy hunting POTA activators?</vt:lpstr>
      <vt:lpstr>My equipment</vt:lpstr>
      <vt:lpstr>Activate while camping!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Parks On The Air</dc:title>
  <cp:lastModifiedBy>iMac</cp:lastModifiedBy>
  <cp:revision>30</cp:revision>
  <dcterms:created xsi:type="dcterms:W3CDTF">2020-08-31T01:47:39Z</dcterms:created>
  <dcterms:modified xsi:type="dcterms:W3CDTF">2020-10-27T21:17:34Z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2019-12-04T00:00:00Z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2020-08-31T00:00:00Z</vt:filetime>
  </property>
</Properties>
</file>