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86" r:id="rId2"/>
    <p:sldId id="259" r:id="rId3"/>
    <p:sldId id="292" r:id="rId4"/>
    <p:sldId id="285" r:id="rId5"/>
    <p:sldId id="262" r:id="rId6"/>
    <p:sldId id="263" r:id="rId7"/>
    <p:sldId id="264" r:id="rId8"/>
    <p:sldId id="291" r:id="rId9"/>
    <p:sldId id="294" r:id="rId10"/>
    <p:sldId id="297" r:id="rId11"/>
    <p:sldId id="265" r:id="rId12"/>
    <p:sldId id="288" r:id="rId13"/>
    <p:sldId id="275" r:id="rId14"/>
    <p:sldId id="315" r:id="rId15"/>
    <p:sldId id="298" r:id="rId16"/>
    <p:sldId id="299" r:id="rId17"/>
    <p:sldId id="272" r:id="rId18"/>
    <p:sldId id="296" r:id="rId19"/>
    <p:sldId id="293" r:id="rId20"/>
    <p:sldId id="287" r:id="rId21"/>
    <p:sldId id="270" r:id="rId22"/>
    <p:sldId id="274" r:id="rId23"/>
    <p:sldId id="271" r:id="rId24"/>
    <p:sldId id="295" r:id="rId25"/>
    <p:sldId id="266" r:id="rId26"/>
    <p:sldId id="290" r:id="rId27"/>
    <p:sldId id="268" r:id="rId28"/>
    <p:sldId id="267" r:id="rId29"/>
    <p:sldId id="284" r:id="rId30"/>
    <p:sldId id="283" r:id="rId31"/>
    <p:sldId id="282" r:id="rId32"/>
    <p:sldId id="304" r:id="rId33"/>
    <p:sldId id="314" r:id="rId34"/>
    <p:sldId id="305" r:id="rId35"/>
    <p:sldId id="307" r:id="rId36"/>
    <p:sldId id="308" r:id="rId37"/>
    <p:sldId id="310" r:id="rId38"/>
    <p:sldId id="311" r:id="rId39"/>
    <p:sldId id="309" r:id="rId40"/>
    <p:sldId id="322" r:id="rId41"/>
    <p:sldId id="313" r:id="rId42"/>
    <p:sldId id="317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64A"/>
    <a:srgbClr val="FA8F00"/>
    <a:srgbClr val="5DF0FF"/>
    <a:srgbClr val="FF4747"/>
    <a:srgbClr val="A2023F"/>
    <a:srgbClr val="C23E47"/>
    <a:srgbClr val="5EEC3C"/>
    <a:srgbClr val="5B4101"/>
    <a:srgbClr val="956B01"/>
    <a:srgbClr val="FE7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92"/>
    <p:restoredTop sz="79902"/>
  </p:normalViewPr>
  <p:slideViewPr>
    <p:cSldViewPr>
      <p:cViewPr varScale="1">
        <p:scale>
          <a:sx n="110" d="100"/>
          <a:sy n="110" d="100"/>
        </p:scale>
        <p:origin x="896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DD135-2BDB-4993-B50A-55D41CF8F82D}" type="datetimeFigureOut">
              <a:rPr lang="en-US" smtClean="0"/>
              <a:t>9/25/22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F1739-AFB0-41BD-AA13-CE5C563D5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0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Winter Field Day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3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58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Charge Controller:</a:t>
            </a:r>
          </a:p>
          <a:p>
            <a:r>
              <a:rPr lang="en-US" dirty="0"/>
              <a:t>Maximum 100V </a:t>
            </a:r>
          </a:p>
          <a:p>
            <a:r>
              <a:rPr lang="en-US" dirty="0"/>
              <a:t>Maximum 20A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68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PWM: 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Pulse Width Modulation (examples)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MPPT:  Maximum Power Point Tracking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64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$32</a:t>
            </a:r>
          </a:p>
          <a:p>
            <a:r>
              <a:rPr lang="en-US" dirty="0"/>
              <a:t>Bluetooth adapter available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47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99+% efficient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Bluetooth adapter available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$112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ML2420N • 20A • 12V/24V • Auto 9V to 35V Battery Voltage • Maximum solar input voltage 100v • 260W/12V 520W/24V • ≤98% efficiency • -35℃ to +45℃ IP32 RS232 ≤ 3000m 210*151*59.5mm ML2440N10 40A 550W/12V 1100W/24V 238*173*72.5mm 238*173*72.5mm 1.4Kg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45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err="1">
                <a:solidFill>
                  <a:srgbClr val="333333"/>
                </a:solidFill>
                <a:effectLst/>
                <a:latin typeface="helvetica-neue"/>
              </a:rPr>
              <a:t>Renogy</a:t>
            </a:r>
            <a:r>
              <a:rPr lang="en-US" b="0" i="0" dirty="0">
                <a:solidFill>
                  <a:srgbClr val="333333"/>
                </a:solidFill>
                <a:effectLst/>
                <a:latin typeface="helvetica-neue"/>
              </a:rPr>
              <a:t> BT-1 Bluetooth module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$32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2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88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3.8 times more efficient/Kg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34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72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12.8V x 45Ah x 573W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Antique Olive"/>
              </a:rPr>
              <a:t>Charge and and discharge up to 20 amps continuous.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06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this adjustable power supply with your charge controller is the best universal battery charger.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$40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66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true sine wave contains the harmonic distortions of the carrier frequency. In other words, it is not a "smooth" sinewave. I believe that in order for an inverter to claim "True Sinewave" output, these ripple distortions must be below 3%.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3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choose to use a Pure Sine Wave Inverter because of it's universal use and more energy efficient.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7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48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98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98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53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0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68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49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17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F1111"/>
                </a:solidFill>
                <a:effectLst/>
                <a:latin typeface="Amazon Ember"/>
              </a:rPr>
              <a:t>Solar Input Voltage Range :30Vdc~60Vdc</a:t>
            </a:r>
          </a:p>
          <a:p>
            <a:pPr algn="l"/>
            <a:r>
              <a:rPr lang="en-US" b="0" i="0" dirty="0">
                <a:solidFill>
                  <a:srgbClr val="0F1111"/>
                </a:solidFill>
                <a:effectLst/>
                <a:latin typeface="Amazon Ember"/>
              </a:rPr>
              <a:t>Maximum PV Array Wattage: 1200W</a:t>
            </a:r>
          </a:p>
          <a:p>
            <a:pPr algn="l"/>
            <a:r>
              <a:rPr lang="en-US" b="0" i="0" dirty="0">
                <a:solidFill>
                  <a:srgbClr val="0F1111"/>
                </a:solidFill>
                <a:effectLst/>
                <a:latin typeface="Amazon Ember"/>
              </a:rPr>
              <a:t>Maximum Solar Charge Current: 50A</a:t>
            </a:r>
          </a:p>
          <a:p>
            <a:pPr algn="l"/>
            <a:r>
              <a:rPr lang="en-US" b="0" i="0" dirty="0">
                <a:solidFill>
                  <a:srgbClr val="0F1111"/>
                </a:solidFill>
                <a:effectLst/>
                <a:latin typeface="Amazon Ember"/>
              </a:rPr>
              <a:t>Rated Power: 1500W</a:t>
            </a:r>
          </a:p>
          <a:p>
            <a:endParaRPr lang="en-US" dirty="0"/>
          </a:p>
          <a:p>
            <a:r>
              <a:rPr lang="en-US" dirty="0"/>
              <a:t>Cells 72 Maximum Power Current:  8.08A</a:t>
            </a:r>
          </a:p>
          <a:p>
            <a:r>
              <a:rPr lang="en-US" dirty="0"/>
              <a:t>Maximum Power Voltage:  35.92V</a:t>
            </a:r>
          </a:p>
          <a:p>
            <a:r>
              <a:rPr lang="en-US" dirty="0"/>
              <a:t>4 panels in parallel 35.92V and 32.32A = 1160 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87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22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F1739-AFB0-41BD-AA13-CE5C563D597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2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331366"/>
            <a:ext cx="8246070" cy="1221639"/>
          </a:xfrm>
          <a:noFill/>
          <a:effectLst/>
        </p:spPr>
        <p:txBody>
          <a:bodyPr>
            <a:normAutofit/>
          </a:bodyPr>
          <a:lstStyle>
            <a:lvl1pPr algn="r">
              <a:defRPr sz="3600">
                <a:solidFill>
                  <a:srgbClr val="00B0F0"/>
                </a:solidFill>
                <a:effectLst>
                  <a:outerShdw blurRad="76200" dist="38100" dir="3000000" algn="ctr" rotWithShape="0">
                    <a:schemeClr val="tx1">
                      <a:alpha val="41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571749"/>
            <a:ext cx="8246070" cy="1374345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8246070" cy="739290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502815"/>
            <a:ext cx="8246070" cy="3206801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540" y="433880"/>
            <a:ext cx="595549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9540" y="1198559"/>
            <a:ext cx="5955495" cy="351106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586585"/>
            <a:ext cx="8246071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8348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266340"/>
            <a:ext cx="4040188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8348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66340"/>
            <a:ext cx="4041775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sunelec.com/hom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solacity.com/how-to-keep-lifepo4-lithium-ion-batteries-happy/" TargetMode="External"/><Relationship Id="rId4" Type="http://schemas.openxmlformats.org/officeDocument/2006/relationships/hyperlink" Target="http://ki0bk.no-ip.com/~pwrgate/LLPG/Site/Welcome.html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0B746A4-5074-0A4C-AB8E-F1FCA4F5F456}"/>
              </a:ext>
            </a:extLst>
          </p:cNvPr>
          <p:cNvSpPr txBox="1">
            <a:spLocks/>
          </p:cNvSpPr>
          <p:nvPr/>
        </p:nvSpPr>
        <p:spPr>
          <a:xfrm>
            <a:off x="2739540" y="1350110"/>
            <a:ext cx="5802790" cy="1527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Building a Solar Generator</a:t>
            </a:r>
            <a:br>
              <a:rPr lang="en-US" dirty="0"/>
            </a:br>
            <a:r>
              <a:rPr lang="en-US" dirty="0"/>
              <a:t>KC4WGA – Carl Fenske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92B217E-6609-B249-B9AD-81A505C021E9}"/>
              </a:ext>
            </a:extLst>
          </p:cNvPr>
          <p:cNvSpPr txBox="1">
            <a:spLocks/>
          </p:cNvSpPr>
          <p:nvPr/>
        </p:nvSpPr>
        <p:spPr>
          <a:xfrm>
            <a:off x="2739540" y="2724455"/>
            <a:ext cx="5802790" cy="137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dirty="0"/>
              <a:t>KC4WGA@gmail.com</a:t>
            </a:r>
          </a:p>
        </p:txBody>
      </p:sp>
    </p:spTree>
    <p:extLst>
      <p:ext uri="{BB962C8B-B14F-4D97-AF65-F5344CB8AC3E}">
        <p14:creationId xmlns:p14="http://schemas.microsoft.com/office/powerpoint/2010/main" val="184038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Why Build a Solar Generator?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/>
          <a:lstStyle/>
          <a:p>
            <a:r>
              <a:rPr lang="en-US" dirty="0"/>
              <a:t>Portable Operation</a:t>
            </a:r>
          </a:p>
          <a:p>
            <a:r>
              <a:rPr lang="en-US" dirty="0"/>
              <a:t>Emergency Power</a:t>
            </a:r>
          </a:p>
          <a:p>
            <a:r>
              <a:rPr lang="en-US" dirty="0"/>
              <a:t>Field Day – ARRL</a:t>
            </a:r>
          </a:p>
          <a:p>
            <a:r>
              <a:rPr lang="en-US" dirty="0"/>
              <a:t>Winter Field Day</a:t>
            </a:r>
          </a:p>
          <a:p>
            <a:r>
              <a:rPr lang="en-US" dirty="0"/>
              <a:t>Jamboree-on-the-Air (BSA)</a:t>
            </a: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Why Build a Solar Generator?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ADE53CA-86C0-C24D-9377-9D9BA1170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15" y="1196482"/>
            <a:ext cx="6245578" cy="3513138"/>
          </a:xfrm>
        </p:spPr>
      </p:pic>
    </p:spTree>
    <p:extLst>
      <p:ext uri="{BB962C8B-B14F-4D97-AF65-F5344CB8AC3E}">
        <p14:creationId xmlns:p14="http://schemas.microsoft.com/office/powerpoint/2010/main" val="296215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7DFA6D3-95D5-F349-9B7E-62295E3163B3}"/>
              </a:ext>
            </a:extLst>
          </p:cNvPr>
          <p:cNvSpPr txBox="1">
            <a:spLocks/>
          </p:cNvSpPr>
          <p:nvPr/>
        </p:nvSpPr>
        <p:spPr>
          <a:xfrm>
            <a:off x="601671" y="1669802"/>
            <a:ext cx="4428444" cy="2276294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4300" dirty="0">
                <a:solidFill>
                  <a:schemeClr val="bg1"/>
                </a:solidFill>
              </a:rPr>
              <a:t>Easily available </a:t>
            </a:r>
          </a:p>
          <a:p>
            <a:pPr>
              <a:lnSpc>
                <a:spcPct val="110000"/>
              </a:lnSpc>
            </a:pPr>
            <a:r>
              <a:rPr lang="en-US" sz="4300" dirty="0">
                <a:solidFill>
                  <a:schemeClr val="bg1"/>
                </a:solidFill>
              </a:rPr>
              <a:t>More power for lower cost</a:t>
            </a:r>
          </a:p>
          <a:p>
            <a:pPr>
              <a:lnSpc>
                <a:spcPct val="110000"/>
              </a:lnSpc>
            </a:pPr>
            <a:r>
              <a:rPr lang="en-US" sz="4300" dirty="0">
                <a:solidFill>
                  <a:schemeClr val="bg1"/>
                </a:solidFill>
              </a:rPr>
              <a:t>Need to store fuel</a:t>
            </a:r>
          </a:p>
          <a:p>
            <a:pPr>
              <a:lnSpc>
                <a:spcPct val="110000"/>
              </a:lnSpc>
            </a:pPr>
            <a:r>
              <a:rPr lang="en-US" sz="4300" dirty="0">
                <a:solidFill>
                  <a:schemeClr val="bg1"/>
                </a:solidFill>
              </a:rPr>
              <a:t>Carbon monoxide</a:t>
            </a:r>
          </a:p>
          <a:p>
            <a:pPr>
              <a:lnSpc>
                <a:spcPct val="110000"/>
              </a:lnSpc>
            </a:pPr>
            <a:r>
              <a:rPr lang="en-US" sz="4300" dirty="0">
                <a:solidFill>
                  <a:schemeClr val="bg1"/>
                </a:solidFill>
              </a:rPr>
              <a:t>Difficult to start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0C8CA7A-AFE3-0347-A2C7-1378CD8BD9E2}"/>
              </a:ext>
            </a:extLst>
          </p:cNvPr>
          <p:cNvSpPr txBox="1">
            <a:spLocks/>
          </p:cNvSpPr>
          <p:nvPr/>
        </p:nvSpPr>
        <p:spPr>
          <a:xfrm>
            <a:off x="536880" y="1197405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Gasoline Generators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C0727B5-4EA9-414B-A532-2B406858186A}"/>
              </a:ext>
            </a:extLst>
          </p:cNvPr>
          <p:cNvSpPr txBox="1">
            <a:spLocks/>
          </p:cNvSpPr>
          <p:nvPr/>
        </p:nvSpPr>
        <p:spPr>
          <a:xfrm>
            <a:off x="4807552" y="1197405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Solar Generators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146F17A-DD4E-8748-8C03-2A4359089BC5}"/>
              </a:ext>
            </a:extLst>
          </p:cNvPr>
          <p:cNvSpPr txBox="1">
            <a:spLocks/>
          </p:cNvSpPr>
          <p:nvPr/>
        </p:nvSpPr>
        <p:spPr>
          <a:xfrm>
            <a:off x="525317" y="281175"/>
            <a:ext cx="8093365" cy="9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Comparing Gasoline and Solar Generators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5D1FEDE-B1DC-1A4C-B158-E4C46B048E3C}"/>
              </a:ext>
            </a:extLst>
          </p:cNvPr>
          <p:cNvSpPr txBox="1">
            <a:spLocks/>
          </p:cNvSpPr>
          <p:nvPr/>
        </p:nvSpPr>
        <p:spPr>
          <a:xfrm>
            <a:off x="4815276" y="1655520"/>
            <a:ext cx="3879759" cy="227629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Low upkeep</a:t>
            </a:r>
          </a:p>
          <a:p>
            <a:r>
              <a:rPr lang="en-US" dirty="0">
                <a:solidFill>
                  <a:schemeClr val="bg1"/>
                </a:solidFill>
              </a:rPr>
              <a:t>Higher initial cost</a:t>
            </a:r>
          </a:p>
          <a:p>
            <a:r>
              <a:rPr lang="en-US" dirty="0">
                <a:solidFill>
                  <a:schemeClr val="bg1"/>
                </a:solidFill>
              </a:rPr>
              <a:t>No fuel to store</a:t>
            </a:r>
          </a:p>
          <a:p>
            <a:r>
              <a:rPr lang="en-US" dirty="0">
                <a:solidFill>
                  <a:schemeClr val="bg1"/>
                </a:solidFill>
              </a:rPr>
              <a:t>Clean and quiet</a:t>
            </a:r>
          </a:p>
          <a:p>
            <a:r>
              <a:rPr lang="en-US" dirty="0">
                <a:solidFill>
                  <a:schemeClr val="bg1"/>
                </a:solidFill>
              </a:rPr>
              <a:t>Weather dependent</a:t>
            </a:r>
          </a:p>
        </p:txBody>
      </p:sp>
    </p:spTree>
    <p:extLst>
      <p:ext uri="{BB962C8B-B14F-4D97-AF65-F5344CB8AC3E}">
        <p14:creationId xmlns:p14="http://schemas.microsoft.com/office/powerpoint/2010/main" val="425970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Components of a Solar Generator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/>
          <a:lstStyle/>
          <a:p>
            <a:r>
              <a:rPr lang="en-US" dirty="0"/>
              <a:t>Solar Panels</a:t>
            </a:r>
          </a:p>
          <a:p>
            <a:r>
              <a:rPr lang="en-US" dirty="0"/>
              <a:t>Charge Controller</a:t>
            </a:r>
          </a:p>
          <a:p>
            <a:r>
              <a:rPr lang="en-US" dirty="0"/>
              <a:t>Battery and Charger</a:t>
            </a:r>
          </a:p>
          <a:p>
            <a:r>
              <a:rPr lang="en-US" dirty="0"/>
              <a:t>DC/AC Power Inverter</a:t>
            </a:r>
          </a:p>
        </p:txBody>
      </p:sp>
    </p:spTree>
    <p:extLst>
      <p:ext uri="{BB962C8B-B14F-4D97-AF65-F5344CB8AC3E}">
        <p14:creationId xmlns:p14="http://schemas.microsoft.com/office/powerpoint/2010/main" val="90407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Solar Panels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/>
          <a:lstStyle/>
          <a:p>
            <a:r>
              <a:rPr lang="en-US" dirty="0"/>
              <a:t>PV panel should be sized to match the capacity of battery and charge controller</a:t>
            </a:r>
          </a:p>
          <a:p>
            <a:r>
              <a:rPr lang="en-US" dirty="0"/>
              <a:t>100W Solar Panel</a:t>
            </a:r>
          </a:p>
          <a:p>
            <a:pPr lvl="1"/>
            <a:r>
              <a:rPr lang="en-US" dirty="0"/>
              <a:t>Open-Circuit Voltage:  24.3V</a:t>
            </a:r>
          </a:p>
          <a:p>
            <a:pPr lvl="1"/>
            <a:r>
              <a:rPr lang="en-US" dirty="0"/>
              <a:t>Short-Circuit Current:  5.21A</a:t>
            </a:r>
          </a:p>
        </p:txBody>
      </p:sp>
    </p:spTree>
    <p:extLst>
      <p:ext uri="{BB962C8B-B14F-4D97-AF65-F5344CB8AC3E}">
        <p14:creationId xmlns:p14="http://schemas.microsoft.com/office/powerpoint/2010/main" val="342414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Solar Charge Controllers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 fontScale="92500"/>
          </a:bodyPr>
          <a:lstStyle/>
          <a:p>
            <a:r>
              <a:rPr lang="en-US" dirty="0"/>
              <a:t>Regulates the power going from the solar panels to the batteries</a:t>
            </a:r>
          </a:p>
          <a:p>
            <a:r>
              <a:rPr lang="en-US" dirty="0"/>
              <a:t>PWM:  Simpler circuitry; less efficient; less expensive; light weight</a:t>
            </a:r>
          </a:p>
          <a:p>
            <a:r>
              <a:rPr lang="en-US" dirty="0"/>
              <a:t>MPPT:  High voltage panels can be used to charge a 12/24/48v battery bank; converts excess voltage into additional amperage; 99+ percent efficient; heavier; more expensive</a:t>
            </a:r>
          </a:p>
        </p:txBody>
      </p:sp>
    </p:spTree>
    <p:extLst>
      <p:ext uri="{BB962C8B-B14F-4D97-AF65-F5344CB8AC3E}">
        <p14:creationId xmlns:p14="http://schemas.microsoft.com/office/powerpoint/2010/main" val="321553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917388"/>
          </a:xfrm>
        </p:spPr>
        <p:txBody>
          <a:bodyPr>
            <a:normAutofit/>
          </a:bodyPr>
          <a:lstStyle/>
          <a:p>
            <a:r>
              <a:rPr lang="en-US" dirty="0"/>
              <a:t>30A PWM Charge Controller     </a:t>
            </a:r>
          </a:p>
        </p:txBody>
      </p:sp>
      <p:pic>
        <p:nvPicPr>
          <p:cNvPr id="6" name="Content Placeholder 5" descr="A black video game console&#10;&#10;Description automatically generated with low confidence">
            <a:extLst>
              <a:ext uri="{FF2B5EF4-FFF2-40B4-BE49-F238E27FC236}">
                <a16:creationId xmlns:a16="http://schemas.microsoft.com/office/drawing/2014/main" id="{79A1500D-0926-CB40-8C29-3EA5D7912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05" y="1198563"/>
            <a:ext cx="4674885" cy="3511550"/>
          </a:xfrm>
        </p:spPr>
      </p:pic>
    </p:spTree>
    <p:extLst>
      <p:ext uri="{BB962C8B-B14F-4D97-AF65-F5344CB8AC3E}">
        <p14:creationId xmlns:p14="http://schemas.microsoft.com/office/powerpoint/2010/main" val="171206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917388"/>
          </a:xfrm>
        </p:spPr>
        <p:txBody>
          <a:bodyPr>
            <a:normAutofit/>
          </a:bodyPr>
          <a:lstStyle/>
          <a:p>
            <a:r>
              <a:rPr lang="en-US" dirty="0"/>
              <a:t>40A MPPT Solar Charge Controller     </a:t>
            </a:r>
          </a:p>
        </p:txBody>
      </p:sp>
      <p:pic>
        <p:nvPicPr>
          <p:cNvPr id="13" name="Content Placeholder 12" descr="A black video game console&#10;&#10;Description automatically generated with low confidence">
            <a:extLst>
              <a:ext uri="{FF2B5EF4-FFF2-40B4-BE49-F238E27FC236}">
                <a16:creationId xmlns:a16="http://schemas.microsoft.com/office/drawing/2014/main" id="{ABBC2C08-2373-B74D-96EF-A4B937041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35" y="1198563"/>
            <a:ext cx="5049943" cy="3511550"/>
          </a:xfrm>
        </p:spPr>
      </p:pic>
    </p:spTree>
    <p:extLst>
      <p:ext uri="{BB962C8B-B14F-4D97-AF65-F5344CB8AC3E}">
        <p14:creationId xmlns:p14="http://schemas.microsoft.com/office/powerpoint/2010/main" val="1277965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917388"/>
          </a:xfrm>
        </p:spPr>
        <p:txBody>
          <a:bodyPr>
            <a:normAutofit/>
          </a:bodyPr>
          <a:lstStyle/>
          <a:p>
            <a:r>
              <a:rPr lang="en-US" dirty="0" err="1"/>
              <a:t>Renogy</a:t>
            </a:r>
            <a:r>
              <a:rPr lang="en-US" dirty="0"/>
              <a:t> BT-1 Bluetooth Module     </a:t>
            </a:r>
          </a:p>
        </p:txBody>
      </p:sp>
      <p:pic>
        <p:nvPicPr>
          <p:cNvPr id="6" name="Content Placeholder 5" descr="A picture containing electronics, adapter&#10;&#10;Description automatically generated">
            <a:extLst>
              <a:ext uri="{FF2B5EF4-FFF2-40B4-BE49-F238E27FC236}">
                <a16:creationId xmlns:a16="http://schemas.microsoft.com/office/drawing/2014/main" id="{59339897-E7BD-6C46-BC52-BAABA6D0D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878" y="1198563"/>
            <a:ext cx="4089107" cy="3511550"/>
          </a:xfrm>
        </p:spPr>
      </p:pic>
    </p:spTree>
    <p:extLst>
      <p:ext uri="{BB962C8B-B14F-4D97-AF65-F5344CB8AC3E}">
        <p14:creationId xmlns:p14="http://schemas.microsoft.com/office/powerpoint/2010/main" val="2767309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Deep-Cycle Batteries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/>
          <a:lstStyle/>
          <a:p>
            <a:r>
              <a:rPr lang="en-US" dirty="0"/>
              <a:t>Sealed Lead-Acid (SLA)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Gel Cell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AGM (Absorbent Glass Matt) batteries</a:t>
            </a:r>
          </a:p>
          <a:p>
            <a:r>
              <a:rPr lang="en-US" dirty="0"/>
              <a:t>Li-Ion (lithium-Ion)</a:t>
            </a:r>
          </a:p>
          <a:p>
            <a:r>
              <a:rPr lang="en-US" dirty="0"/>
              <a:t>LiFePO</a:t>
            </a:r>
            <a:r>
              <a:rPr lang="en-US" baseline="-25000" dirty="0"/>
              <a:t>4</a:t>
            </a:r>
            <a:r>
              <a:rPr lang="en-US" dirty="0"/>
              <a:t> (lithium-iron-phosphate)</a:t>
            </a:r>
          </a:p>
          <a:p>
            <a:r>
              <a:rPr lang="en-US" dirty="0"/>
              <a:t>LiFeMgPO</a:t>
            </a:r>
            <a:r>
              <a:rPr lang="en-US" baseline="-25000" dirty="0"/>
              <a:t>4</a:t>
            </a:r>
            <a:r>
              <a:rPr lang="en-US" dirty="0"/>
              <a:t> </a:t>
            </a:r>
            <a:r>
              <a:rPr lang="en-US" sz="2400" dirty="0"/>
              <a:t>(lithium-iron-magnesium-phosphate)</a:t>
            </a:r>
          </a:p>
        </p:txBody>
      </p:sp>
    </p:spTree>
    <p:extLst>
      <p:ext uri="{BB962C8B-B14F-4D97-AF65-F5344CB8AC3E}">
        <p14:creationId xmlns:p14="http://schemas.microsoft.com/office/powerpoint/2010/main" val="345626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Benefits of AGM Batteries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dirty="0"/>
              <a:t>Good option for Ham radio use</a:t>
            </a:r>
          </a:p>
          <a:p>
            <a:r>
              <a:rPr lang="en-US" dirty="0"/>
              <a:t>Sealed - low maintenance; won’t spill</a:t>
            </a:r>
          </a:p>
          <a:p>
            <a:r>
              <a:rPr lang="en-US" dirty="0"/>
              <a:t>Heavy </a:t>
            </a:r>
          </a:p>
          <a:p>
            <a:r>
              <a:rPr lang="en-US" dirty="0"/>
              <a:t>Less expensive</a:t>
            </a:r>
          </a:p>
        </p:txBody>
      </p:sp>
    </p:spTree>
    <p:extLst>
      <p:ext uri="{BB962C8B-B14F-4D97-AF65-F5344CB8AC3E}">
        <p14:creationId xmlns:p14="http://schemas.microsoft.com/office/powerpoint/2010/main" val="351186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Benefits of LiFePO</a:t>
            </a:r>
            <a:r>
              <a:rPr lang="en-US" baseline="-25000" dirty="0"/>
              <a:t>4</a:t>
            </a:r>
            <a:r>
              <a:rPr lang="en-US" dirty="0"/>
              <a:t> Batteries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 fontScale="92500"/>
          </a:bodyPr>
          <a:lstStyle/>
          <a:p>
            <a:r>
              <a:rPr lang="en-US" dirty="0"/>
              <a:t>Nearly twice the run-time and a half the mass of a comparatively sized lead-acid battery</a:t>
            </a:r>
          </a:p>
          <a:p>
            <a:r>
              <a:rPr lang="en-US" dirty="0"/>
              <a:t>Handles high loads better, less voltage drop</a:t>
            </a:r>
          </a:p>
          <a:p>
            <a:r>
              <a:rPr lang="en-US" dirty="0"/>
              <a:t>May last as long as 3,000 cycles</a:t>
            </a:r>
          </a:p>
          <a:p>
            <a:r>
              <a:rPr lang="en-US" dirty="0"/>
              <a:t>Nearly maintenance-free</a:t>
            </a:r>
          </a:p>
          <a:p>
            <a:r>
              <a:rPr lang="en-US" dirty="0"/>
              <a:t>Mounts any orientation, but up recommended</a:t>
            </a:r>
          </a:p>
          <a:p>
            <a:r>
              <a:rPr lang="en-US" dirty="0"/>
              <a:t>Less fire danger than earlier lithium designs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11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Comparing Useful Energy Density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dirty="0"/>
              <a:t>Sealed Lead-Acid  Battery (12.8V 14Ah)</a:t>
            </a:r>
          </a:p>
          <a:p>
            <a:pPr lvl="1"/>
            <a:r>
              <a:rPr lang="en-US" dirty="0"/>
              <a:t>179W x .5 = 84 / 5.0Kg = 18W/Kg</a:t>
            </a:r>
          </a:p>
          <a:p>
            <a:r>
              <a:rPr lang="en-US" dirty="0"/>
              <a:t>Valence LiFeMgPO</a:t>
            </a:r>
            <a:r>
              <a:rPr lang="en-US" baseline="-25000" dirty="0"/>
              <a:t>4</a:t>
            </a:r>
            <a:r>
              <a:rPr lang="en-US" dirty="0"/>
              <a:t> Battery (13.2V 40Ah)</a:t>
            </a:r>
          </a:p>
          <a:p>
            <a:pPr lvl="1"/>
            <a:r>
              <a:rPr lang="en-US" dirty="0"/>
              <a:t>528W x 0.8 = 422 / 6.1Kg = 69W/Kg</a:t>
            </a:r>
          </a:p>
          <a:p>
            <a:r>
              <a:rPr lang="en-US" dirty="0" err="1"/>
              <a:t>Calb</a:t>
            </a:r>
            <a:r>
              <a:rPr lang="en-US" dirty="0"/>
              <a:t> LiFePO</a:t>
            </a:r>
            <a:r>
              <a:rPr lang="en-US" baseline="-25000" dirty="0"/>
              <a:t>4</a:t>
            </a:r>
            <a:r>
              <a:rPr lang="en-US" dirty="0"/>
              <a:t> Cell (3.2V 72Ah)</a:t>
            </a:r>
          </a:p>
          <a:p>
            <a:pPr lvl="1"/>
            <a:r>
              <a:rPr lang="en-US" dirty="0"/>
              <a:t>230W x .8 =  184 / 1.8Kg = 102W/Kg</a:t>
            </a:r>
            <a:endParaRPr lang="en-US" baseline="-25000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Inventus 12.8v 45Ah </a:t>
            </a:r>
            <a:r>
              <a:rPr lang="en-US" dirty="0"/>
              <a:t>LiFePO</a:t>
            </a:r>
            <a:r>
              <a:rPr lang="en-US" baseline="-25000" dirty="0"/>
              <a:t>4</a:t>
            </a:r>
            <a:r>
              <a:rPr lang="en-US" dirty="0"/>
              <a:t> Batteries</a:t>
            </a:r>
          </a:p>
        </p:txBody>
      </p:sp>
      <p:pic>
        <p:nvPicPr>
          <p:cNvPr id="9" name="Content Placeholder 8" descr="A picture containing orange, container&#10;&#10;Description automatically generated">
            <a:extLst>
              <a:ext uri="{FF2B5EF4-FFF2-40B4-BE49-F238E27FC236}">
                <a16:creationId xmlns:a16="http://schemas.microsoft.com/office/drawing/2014/main" id="{FA543C72-9181-6B44-A360-A4BDCE1FC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74" y="1044700"/>
            <a:ext cx="3002291" cy="2948542"/>
          </a:xfr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40D75995-E6C3-2A4C-968F-B081D626F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344" y="4147105"/>
            <a:ext cx="2993235" cy="76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78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Inventus 12.8v 45Ah </a:t>
            </a:r>
            <a:r>
              <a:rPr lang="en-US" dirty="0"/>
              <a:t>LiFePO</a:t>
            </a:r>
            <a:r>
              <a:rPr lang="en-US" baseline="-25000" dirty="0"/>
              <a:t>4</a:t>
            </a:r>
            <a:r>
              <a:rPr lang="en-US" dirty="0"/>
              <a:t> Batteries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sz="2600" dirty="0"/>
              <a:t>Medical Grade Batteries with BMS</a:t>
            </a:r>
          </a:p>
          <a:p>
            <a:r>
              <a:rPr lang="en-US" sz="2600" dirty="0"/>
              <a:t>Professionally Tested: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80-89% - $125                            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90-99% - $150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0D96028-1CDE-E24F-9B69-F1AC2AA64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344" y="4147105"/>
            <a:ext cx="2993235" cy="76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0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Charging a LiFePO</a:t>
            </a:r>
            <a:r>
              <a:rPr lang="en-US" baseline="-25000" dirty="0"/>
              <a:t>4</a:t>
            </a:r>
            <a:r>
              <a:rPr lang="en-US" dirty="0"/>
              <a:t> 12V Battery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7024430" cy="3512215"/>
          </a:xfrm>
        </p:spPr>
        <p:txBody>
          <a:bodyPr/>
          <a:lstStyle/>
          <a:p>
            <a:r>
              <a:rPr lang="en-US" dirty="0"/>
              <a:t>Bulk/Absorb: 14.2 – 14.6 Volt; 0 – 2 hours</a:t>
            </a:r>
          </a:p>
          <a:p>
            <a:r>
              <a:rPr lang="en-US" dirty="0"/>
              <a:t>High charge rate:  Capacity/2 (40AH/2 = 20A)</a:t>
            </a:r>
          </a:p>
          <a:p>
            <a:r>
              <a:rPr lang="en-US" dirty="0"/>
              <a:t>Float: 13.6 Volt or less</a:t>
            </a:r>
          </a:p>
          <a:p>
            <a:r>
              <a:rPr lang="en-US" dirty="0"/>
              <a:t>Best to stored at a partial charge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6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917388"/>
          </a:xfrm>
        </p:spPr>
        <p:txBody>
          <a:bodyPr>
            <a:normAutofit/>
          </a:bodyPr>
          <a:lstStyle/>
          <a:p>
            <a:r>
              <a:rPr lang="en-US" dirty="0"/>
              <a:t>48V 10A Variable Power Supply    </a:t>
            </a:r>
          </a:p>
        </p:txBody>
      </p:sp>
      <p:pic>
        <p:nvPicPr>
          <p:cNvPr id="6" name="Content Placeholder 5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90EFD285-8A80-B948-BD03-9C9C51814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40" y="1198563"/>
            <a:ext cx="4077574" cy="3511550"/>
          </a:xfrm>
        </p:spPr>
      </p:pic>
    </p:spTree>
    <p:extLst>
      <p:ext uri="{BB962C8B-B14F-4D97-AF65-F5344CB8AC3E}">
        <p14:creationId xmlns:p14="http://schemas.microsoft.com/office/powerpoint/2010/main" val="2453173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Charging a LiFePO</a:t>
            </a:r>
            <a:r>
              <a:rPr lang="en-US" baseline="-25000" dirty="0"/>
              <a:t>4</a:t>
            </a:r>
            <a:r>
              <a:rPr lang="en-US" dirty="0"/>
              <a:t> 12V Battery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D929A6-4238-FE4B-A33F-A5143567C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797" y="1350110"/>
            <a:ext cx="5954713" cy="2448862"/>
          </a:xfrm>
        </p:spPr>
      </p:pic>
    </p:spTree>
    <p:extLst>
      <p:ext uri="{BB962C8B-B14F-4D97-AF65-F5344CB8AC3E}">
        <p14:creationId xmlns:p14="http://schemas.microsoft.com/office/powerpoint/2010/main" val="2842241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Discharging a 45AH LiFePO</a:t>
            </a:r>
            <a:r>
              <a:rPr lang="en-US" baseline="-25000" dirty="0"/>
              <a:t>4</a:t>
            </a:r>
            <a:r>
              <a:rPr lang="en-US" dirty="0"/>
              <a:t> Battery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 lnSpcReduction="10000"/>
          </a:bodyPr>
          <a:lstStyle/>
          <a:p>
            <a:r>
              <a:rPr lang="fr" dirty="0"/>
              <a:t>Maximum </a:t>
            </a:r>
            <a:r>
              <a:rPr lang="en-US" dirty="0"/>
              <a:t>continuous discharge</a:t>
            </a:r>
            <a:r>
              <a:rPr lang="fr" dirty="0"/>
              <a:t>:  20 A</a:t>
            </a:r>
          </a:p>
          <a:p>
            <a:r>
              <a:rPr lang="fr" dirty="0"/>
              <a:t>Maximum </a:t>
            </a:r>
            <a:r>
              <a:rPr lang="en-US" dirty="0"/>
              <a:t>10 second current pulse:  28 A</a:t>
            </a:r>
          </a:p>
          <a:p>
            <a:r>
              <a:rPr lang="en-US" dirty="0"/>
              <a:t>Cut-off Voltage:  10V </a:t>
            </a:r>
          </a:p>
          <a:p>
            <a:r>
              <a:rPr lang="en-US" dirty="0"/>
              <a:t>Run-time @ 10A:  240 minutes</a:t>
            </a:r>
          </a:p>
          <a:p>
            <a:r>
              <a:rPr lang="en-US" dirty="0"/>
              <a:t>Run-time @ 20A:  120 minutes</a:t>
            </a:r>
          </a:p>
          <a:p>
            <a:r>
              <a:rPr lang="en-US" dirty="0"/>
              <a:t>Run-time @ 23A:  100 minutes</a:t>
            </a:r>
          </a:p>
          <a:p>
            <a:r>
              <a:rPr lang="en-US" dirty="0"/>
              <a:t>100W HF radio:  180 minutes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53B5DE-B143-534D-8B63-A9BDC5946DE1}"/>
              </a:ext>
            </a:extLst>
          </p:cNvPr>
          <p:cNvSpPr txBox="1"/>
          <p:nvPr/>
        </p:nvSpPr>
        <p:spPr>
          <a:xfrm>
            <a:off x="-866274" y="4071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0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Discharging an LiFePO</a:t>
            </a:r>
            <a:r>
              <a:rPr lang="en-US" baseline="-25000" dirty="0"/>
              <a:t>4</a:t>
            </a:r>
            <a:r>
              <a:rPr lang="en-US" dirty="0"/>
              <a:t> Battery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AF3246-CC70-FB47-ACB2-9CE5B74D7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797" y="1421322"/>
            <a:ext cx="5954713" cy="2677478"/>
          </a:xfrm>
        </p:spPr>
      </p:pic>
    </p:spTree>
    <p:extLst>
      <p:ext uri="{BB962C8B-B14F-4D97-AF65-F5344CB8AC3E}">
        <p14:creationId xmlns:p14="http://schemas.microsoft.com/office/powerpoint/2010/main" val="2808749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Battery Management System (BMS)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/>
          <a:lstStyle/>
          <a:p>
            <a:r>
              <a:rPr lang="en-US" dirty="0"/>
              <a:t>Protects from over charge/discharge</a:t>
            </a:r>
          </a:p>
          <a:p>
            <a:r>
              <a:rPr lang="en-US" dirty="0"/>
              <a:t>Limits charge/discharge currents</a:t>
            </a:r>
          </a:p>
          <a:p>
            <a:r>
              <a:rPr lang="en-US" dirty="0"/>
              <a:t>Monitors cell temperatures</a:t>
            </a:r>
          </a:p>
          <a:p>
            <a:r>
              <a:rPr lang="en-US" dirty="0"/>
              <a:t>Balance the cells during charging</a:t>
            </a:r>
          </a:p>
          <a:p>
            <a:r>
              <a:rPr lang="en-US" dirty="0"/>
              <a:t>You must still use a charge controller</a:t>
            </a:r>
          </a:p>
        </p:txBody>
      </p:sp>
    </p:spTree>
    <p:extLst>
      <p:ext uri="{BB962C8B-B14F-4D97-AF65-F5344CB8AC3E}">
        <p14:creationId xmlns:p14="http://schemas.microsoft.com/office/powerpoint/2010/main" val="161162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r>
              <a:rPr lang="en-US" dirty="0"/>
              <a:t>For Long LiFePO</a:t>
            </a:r>
            <a:r>
              <a:rPr lang="en-US" baseline="-25000" dirty="0"/>
              <a:t>4</a:t>
            </a:r>
            <a:r>
              <a:rPr lang="en-US" dirty="0"/>
              <a:t> Battery Life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dirty="0"/>
              <a:t>Keep the battery temperature under 30˚C</a:t>
            </a:r>
          </a:p>
          <a:p>
            <a:r>
              <a:rPr lang="en-US" dirty="0"/>
              <a:t>Charge battery above 0˚C </a:t>
            </a:r>
          </a:p>
          <a:p>
            <a:r>
              <a:rPr lang="en-US" dirty="0"/>
              <a:t>Keep charge/discharge currents under 50% capacity; 20% preferred</a:t>
            </a:r>
          </a:p>
          <a:p>
            <a:r>
              <a:rPr lang="en-US" dirty="0"/>
              <a:t>Do not cycle battery below 10-15% SOC</a:t>
            </a:r>
          </a:p>
          <a:p>
            <a:r>
              <a:rPr lang="en-US" dirty="0"/>
              <a:t>Do not float the battery at 100% SOC</a:t>
            </a:r>
          </a:p>
        </p:txBody>
      </p:sp>
    </p:spTree>
    <p:extLst>
      <p:ext uri="{BB962C8B-B14F-4D97-AF65-F5344CB8AC3E}">
        <p14:creationId xmlns:p14="http://schemas.microsoft.com/office/powerpoint/2010/main" val="5364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Power Inverters - Converts DC to AC current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Pure Sine Wave Inverter</a:t>
            </a:r>
          </a:p>
          <a:p>
            <a:pPr lvl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Clean power; household AC</a:t>
            </a:r>
          </a:p>
          <a:p>
            <a:pPr lvl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Better for motors and electronics</a:t>
            </a:r>
          </a:p>
          <a:p>
            <a:pPr lvl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Greater efficiency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DDEEF-46C0-5145-9F4E-DB6558B8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40" y="2877160"/>
            <a:ext cx="26416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2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Power Inverters - Converts DC to AC current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Modified Sine Wave Inverter</a:t>
            </a:r>
          </a:p>
          <a:p>
            <a:pPr lvl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Simulates sine wave</a:t>
            </a:r>
          </a:p>
          <a:p>
            <a:pPr lvl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Not compatible with many devices</a:t>
            </a:r>
          </a:p>
          <a:p>
            <a:pPr lvl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Less expensive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6EDE5-BBE5-054C-BCCD-8EB72FFE7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" b="2463"/>
          <a:stretch/>
        </p:blipFill>
        <p:spPr>
          <a:xfrm>
            <a:off x="2739540" y="2877160"/>
            <a:ext cx="2628900" cy="16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8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C2342C69-B478-FA46-B467-21A44985B66E}"/>
              </a:ext>
            </a:extLst>
          </p:cNvPr>
          <p:cNvSpPr txBox="1">
            <a:spLocks/>
          </p:cNvSpPr>
          <p:nvPr/>
        </p:nvSpPr>
        <p:spPr>
          <a:xfrm>
            <a:off x="536878" y="1350109"/>
            <a:ext cx="8921681" cy="3512216"/>
          </a:xfrm>
          <a:prstGeom prst="rect">
            <a:avLst/>
          </a:prstGeom>
        </p:spPr>
        <p:txBody>
          <a:bodyPr numCol="2" spc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chemeClr val="bg1"/>
                </a:solidFill>
              </a:rPr>
              <a:t>Battery chargers</a:t>
            </a:r>
          </a:p>
          <a:p>
            <a:r>
              <a:rPr lang="en-US" sz="2700" dirty="0">
                <a:solidFill>
                  <a:schemeClr val="bg1"/>
                </a:solidFill>
              </a:rPr>
              <a:t>Variable speed tools</a:t>
            </a:r>
          </a:p>
          <a:p>
            <a:r>
              <a:rPr lang="en-US" sz="2700" dirty="0">
                <a:solidFill>
                  <a:schemeClr val="bg1"/>
                </a:solidFill>
              </a:rPr>
              <a:t>Electric shavers</a:t>
            </a:r>
          </a:p>
          <a:p>
            <a:r>
              <a:rPr lang="en-US" sz="2700" dirty="0">
                <a:solidFill>
                  <a:schemeClr val="bg1"/>
                </a:solidFill>
              </a:rPr>
              <a:t>Newer TV’s</a:t>
            </a:r>
          </a:p>
          <a:p>
            <a:r>
              <a:rPr lang="en-US" sz="2700" dirty="0">
                <a:solidFill>
                  <a:schemeClr val="bg1"/>
                </a:solidFill>
              </a:rPr>
              <a:t>Some laptops</a:t>
            </a:r>
          </a:p>
          <a:p>
            <a:r>
              <a:rPr lang="en-US" sz="2700" dirty="0">
                <a:solidFill>
                  <a:schemeClr val="bg1"/>
                </a:solidFill>
              </a:rPr>
              <a:t>Induction cooktops</a:t>
            </a:r>
          </a:p>
          <a:p>
            <a:r>
              <a:rPr lang="en-US" sz="2700" dirty="0">
                <a:solidFill>
                  <a:schemeClr val="bg1"/>
                </a:solidFill>
              </a:rPr>
              <a:t>Items with brushless motors</a:t>
            </a:r>
          </a:p>
          <a:p>
            <a:endParaRPr lang="en-US" sz="2700" dirty="0">
              <a:solidFill>
                <a:schemeClr val="bg1"/>
              </a:solidFill>
            </a:endParaRPr>
          </a:p>
          <a:p>
            <a:endParaRPr lang="en-US" sz="2700" dirty="0">
              <a:solidFill>
                <a:schemeClr val="bg1"/>
              </a:solidFill>
            </a:endParaRPr>
          </a:p>
          <a:p>
            <a:r>
              <a:rPr lang="en-US" sz="2700" dirty="0">
                <a:solidFill>
                  <a:schemeClr val="bg1"/>
                </a:solidFill>
              </a:rPr>
              <a:t>Coffee makers</a:t>
            </a:r>
          </a:p>
          <a:p>
            <a:r>
              <a:rPr lang="en-US" sz="2700" dirty="0">
                <a:solidFill>
                  <a:schemeClr val="bg1"/>
                </a:solidFill>
              </a:rPr>
              <a:t>Electric blankets</a:t>
            </a:r>
          </a:p>
          <a:p>
            <a:r>
              <a:rPr lang="en-US" sz="2700" dirty="0">
                <a:solidFill>
                  <a:schemeClr val="bg1"/>
                </a:solidFill>
              </a:rPr>
              <a:t>Microwaves</a:t>
            </a:r>
          </a:p>
          <a:p>
            <a:r>
              <a:rPr lang="en-US" sz="2700" dirty="0">
                <a:solidFill>
                  <a:schemeClr val="bg1"/>
                </a:solidFill>
              </a:rPr>
              <a:t>Audio equipment</a:t>
            </a:r>
          </a:p>
          <a:p>
            <a:r>
              <a:rPr lang="en-US" sz="2700" dirty="0">
                <a:solidFill>
                  <a:schemeClr val="bg1"/>
                </a:solidFill>
              </a:rPr>
              <a:t>Laser printers</a:t>
            </a:r>
          </a:p>
          <a:p>
            <a:r>
              <a:rPr lang="en-US" sz="2700" dirty="0">
                <a:solidFill>
                  <a:schemeClr val="bg1"/>
                </a:solidFill>
              </a:rPr>
              <a:t>Many digital clocks</a:t>
            </a:r>
          </a:p>
          <a:p>
            <a:r>
              <a:rPr lang="en-US" sz="2700" dirty="0">
                <a:solidFill>
                  <a:schemeClr val="bg1"/>
                </a:solidFill>
              </a:rPr>
              <a:t>Medical equipment</a:t>
            </a:r>
          </a:p>
          <a:p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146F17A-DD4E-8748-8C03-2A4359089BC5}"/>
              </a:ext>
            </a:extLst>
          </p:cNvPr>
          <p:cNvSpPr txBox="1">
            <a:spLocks/>
          </p:cNvSpPr>
          <p:nvPr/>
        </p:nvSpPr>
        <p:spPr>
          <a:xfrm>
            <a:off x="525317" y="281175"/>
            <a:ext cx="8093365" cy="91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Common electronic devices that should not be used with a modified sine wave inverter</a:t>
            </a:r>
          </a:p>
        </p:txBody>
      </p:sp>
    </p:spTree>
    <p:extLst>
      <p:ext uri="{BB962C8B-B14F-4D97-AF65-F5344CB8AC3E}">
        <p14:creationId xmlns:p14="http://schemas.microsoft.com/office/powerpoint/2010/main" val="405031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Wiring a Solar Generator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66752C-3702-FC4E-8A17-64F66C5EE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69" y="1044700"/>
            <a:ext cx="4052391" cy="3511550"/>
          </a:xfrm>
        </p:spPr>
      </p:pic>
    </p:spTree>
    <p:extLst>
      <p:ext uri="{BB962C8B-B14F-4D97-AF65-F5344CB8AC3E}">
        <p14:creationId xmlns:p14="http://schemas.microsoft.com/office/powerpoint/2010/main" val="4250689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Solar Generator Block Diagram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F1B0967-4A1D-554C-8EA4-A73E43999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425" y="1044700"/>
            <a:ext cx="4645771" cy="3511550"/>
          </a:xfrm>
        </p:spPr>
      </p:pic>
    </p:spTree>
    <p:extLst>
      <p:ext uri="{BB962C8B-B14F-4D97-AF65-F5344CB8AC3E}">
        <p14:creationId xmlns:p14="http://schemas.microsoft.com/office/powerpoint/2010/main" val="3340148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Costs to Build Your Solar Generator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C8B962F-510E-5347-9E0A-2147D8EF6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413438"/>
              </p:ext>
            </p:extLst>
          </p:nvPr>
        </p:nvGraphicFramePr>
        <p:xfrm>
          <a:off x="2434129" y="1095601"/>
          <a:ext cx="5039265" cy="2239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1880">
                  <a:extLst>
                    <a:ext uri="{9D8B030D-6E8A-4147-A177-3AD203B41FA5}">
                      <a16:colId xmlns:a16="http://schemas.microsoft.com/office/drawing/2014/main" val="3458556494"/>
                    </a:ext>
                  </a:extLst>
                </a:gridCol>
                <a:gridCol w="787385">
                  <a:extLst>
                    <a:ext uri="{9D8B030D-6E8A-4147-A177-3AD203B41FA5}">
                      <a16:colId xmlns:a16="http://schemas.microsoft.com/office/drawing/2014/main" val="4062817846"/>
                    </a:ext>
                  </a:extLst>
                </a:gridCol>
              </a:tblGrid>
              <a:tr h="37327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46660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100 Watt 12V Solar Panel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0379540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45Ah LiFePO</a:t>
                      </a:r>
                      <a:r>
                        <a:rPr lang="en-US" sz="18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Battery (Battery Hookup)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5780311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Solar Charge Controller 30A PWM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1853042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500W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BESTEK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Pure Sine Wave Inverter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$55.00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7087896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2586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557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Resources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https://sunelec.com/home/</a:t>
            </a:r>
            <a:endParaRPr lang="en-US" dirty="0"/>
          </a:p>
          <a:p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http://ki0bk.no-ip.com</a:t>
            </a:r>
            <a:endParaRPr lang="en-US" dirty="0"/>
          </a:p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https://www.solacity.com/how-to-keep-lifepo4-lithium-ion-batteries-happy/</a:t>
            </a:r>
            <a:endParaRPr lang="en-US" dirty="0"/>
          </a:p>
          <a:p>
            <a:r>
              <a:rPr lang="en-US" u="sng" dirty="0"/>
              <a:t>https:// https://</a:t>
            </a:r>
            <a:r>
              <a:rPr lang="en-US" u="sng" dirty="0" err="1"/>
              <a:t>batteryhookup.com</a:t>
            </a:r>
            <a:r>
              <a:rPr lang="en-US" u="sng" dirty="0"/>
              <a:t>/</a:t>
            </a:r>
          </a:p>
          <a:p>
            <a:r>
              <a:rPr lang="en-US" dirty="0"/>
              <a:t>Craigslist, eBay, Amazon, Newegg, etc.</a:t>
            </a:r>
          </a:p>
        </p:txBody>
      </p:sp>
    </p:spTree>
    <p:extLst>
      <p:ext uri="{BB962C8B-B14F-4D97-AF65-F5344CB8AC3E}">
        <p14:creationId xmlns:p14="http://schemas.microsoft.com/office/powerpoint/2010/main" val="208734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Building a Larger-Scale Solar Generator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CD5765A-18A6-0F49-9DBF-63CA57688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dirty="0"/>
              <a:t>Back-Up Emergency Power</a:t>
            </a:r>
          </a:p>
          <a:p>
            <a:r>
              <a:rPr lang="en-US" dirty="0"/>
              <a:t>Off-Grid Power</a:t>
            </a:r>
          </a:p>
          <a:p>
            <a:r>
              <a:rPr lang="en-US" dirty="0"/>
              <a:t>RV or Camper</a:t>
            </a:r>
          </a:p>
          <a:p>
            <a:r>
              <a:rPr lang="en-US" dirty="0"/>
              <a:t>Powering medical devices during outages</a:t>
            </a:r>
          </a:p>
          <a:p>
            <a:r>
              <a:rPr lang="en-US" dirty="0"/>
              <a:t>Power during extended power outages</a:t>
            </a:r>
          </a:p>
          <a:p>
            <a:r>
              <a:rPr lang="en-US" dirty="0"/>
              <a:t>A level of energy independence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12V Battery Systems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ADVANTAGES:</a:t>
            </a:r>
          </a:p>
          <a:p>
            <a:r>
              <a:rPr lang="en-US" dirty="0"/>
              <a:t>Multiuse:  Ham Radio and other 12V applications</a:t>
            </a:r>
          </a:p>
          <a:p>
            <a:r>
              <a:rPr lang="en-US" dirty="0"/>
              <a:t>Smaller, more portable applications</a:t>
            </a:r>
          </a:p>
          <a:p>
            <a:r>
              <a:rPr lang="en-US" dirty="0"/>
              <a:t>Familiar and relatively safe, little chance of electrical shock; greater comfort level</a:t>
            </a:r>
          </a:p>
        </p:txBody>
      </p:sp>
    </p:spTree>
    <p:extLst>
      <p:ext uri="{BB962C8B-B14F-4D97-AF65-F5344CB8AC3E}">
        <p14:creationId xmlns:p14="http://schemas.microsoft.com/office/powerpoint/2010/main" val="428627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Solar Panels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rmAutofit/>
          </a:bodyPr>
          <a:lstStyle/>
          <a:p>
            <a:r>
              <a:rPr lang="en-US" dirty="0"/>
              <a:t>4 – 290W (used) ET Solar Group Solar Panels</a:t>
            </a:r>
          </a:p>
          <a:p>
            <a:r>
              <a:rPr lang="en-US" dirty="0"/>
              <a:t>Cells 72 Maximum Power Current:  8.08A</a:t>
            </a:r>
          </a:p>
          <a:p>
            <a:r>
              <a:rPr lang="en-US" dirty="0"/>
              <a:t>Maximum Power Voltage:  35.92V</a:t>
            </a:r>
          </a:p>
          <a:p>
            <a:r>
              <a:rPr lang="en-US" dirty="0"/>
              <a:t>77” H 39.1”W x 1.6”D (stationary use)</a:t>
            </a:r>
          </a:p>
        </p:txBody>
      </p:sp>
    </p:spTree>
    <p:extLst>
      <p:ext uri="{BB962C8B-B14F-4D97-AF65-F5344CB8AC3E}">
        <p14:creationId xmlns:p14="http://schemas.microsoft.com/office/powerpoint/2010/main" val="80659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12V Battery Systems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DISADVANTAGES</a:t>
            </a:r>
          </a:p>
          <a:p>
            <a:r>
              <a:rPr lang="en-US" dirty="0"/>
              <a:t>You can only use smaller 12-volt devices.</a:t>
            </a:r>
          </a:p>
          <a:p>
            <a:r>
              <a:rPr lang="en-US" dirty="0"/>
              <a:t>Lower voltage and higher amperage requires larger gauge wire which is more expensive.</a:t>
            </a:r>
          </a:p>
          <a:p>
            <a:r>
              <a:rPr lang="en-US" dirty="0"/>
              <a:t>A 12-volt solar panel loses a lot of its energy when sending it over long distances.</a:t>
            </a:r>
          </a:p>
        </p:txBody>
      </p:sp>
    </p:spTree>
    <p:extLst>
      <p:ext uri="{BB962C8B-B14F-4D97-AF65-F5344CB8AC3E}">
        <p14:creationId xmlns:p14="http://schemas.microsoft.com/office/powerpoint/2010/main" val="369114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24V/48V Battery Systems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ADVANTAGES:</a:t>
            </a:r>
          </a:p>
          <a:p>
            <a:r>
              <a:rPr lang="en-US" dirty="0"/>
              <a:t>It can accommodate a larger solar array.</a:t>
            </a:r>
          </a:p>
          <a:p>
            <a:r>
              <a:rPr lang="en-US" dirty="0"/>
              <a:t>You can power more larger AC appliances.</a:t>
            </a:r>
          </a:p>
          <a:p>
            <a:r>
              <a:rPr lang="en-US" dirty="0"/>
              <a:t>Expandable</a:t>
            </a:r>
          </a:p>
          <a:p>
            <a:r>
              <a:rPr lang="en-US" dirty="0"/>
              <a:t>It is more cost effective, more efficient, experience less transmission loss, and weighs less.</a:t>
            </a:r>
          </a:p>
        </p:txBody>
      </p:sp>
    </p:spTree>
    <p:extLst>
      <p:ext uri="{BB962C8B-B14F-4D97-AF65-F5344CB8AC3E}">
        <p14:creationId xmlns:p14="http://schemas.microsoft.com/office/powerpoint/2010/main" val="174248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24V/48V Battery Systems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DISADVANTAGES:</a:t>
            </a:r>
          </a:p>
          <a:p>
            <a:r>
              <a:rPr lang="en-US" dirty="0"/>
              <a:t>You must wear gloves and be extremely careful.</a:t>
            </a:r>
          </a:p>
          <a:p>
            <a:r>
              <a:rPr lang="en-US" dirty="0"/>
              <a:t>24V/48V can be lethal!</a:t>
            </a:r>
          </a:p>
        </p:txBody>
      </p:sp>
    </p:spTree>
    <p:extLst>
      <p:ext uri="{BB962C8B-B14F-4D97-AF65-F5344CB8AC3E}">
        <p14:creationId xmlns:p14="http://schemas.microsoft.com/office/powerpoint/2010/main" val="151894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24V Battery 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PRISMATIC CELLS:</a:t>
            </a:r>
          </a:p>
          <a:p>
            <a:r>
              <a:rPr lang="en-US" dirty="0"/>
              <a:t>8 – 3.2V 72 AH cells in </a:t>
            </a:r>
            <a:br>
              <a:rPr lang="en-US" dirty="0"/>
            </a:br>
            <a:r>
              <a:rPr lang="en-US" dirty="0"/>
              <a:t>series (25.6V)</a:t>
            </a:r>
          </a:p>
          <a:p>
            <a:r>
              <a:rPr lang="en-US" dirty="0"/>
              <a:t>1.843 kW of power</a:t>
            </a:r>
          </a:p>
          <a:p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2F51CE5-B17E-8A49-A4CD-B57CEBCC8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5" y="4120724"/>
            <a:ext cx="2993235" cy="763580"/>
          </a:xfrm>
          <a:prstGeom prst="rect">
            <a:avLst/>
          </a:prstGeom>
        </p:spPr>
      </p:pic>
      <p:pic>
        <p:nvPicPr>
          <p:cNvPr id="12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722A8B00-96F2-0349-AEBC-04EC40CD1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60" y="967941"/>
            <a:ext cx="2151325" cy="333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5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Battery Management System (BMS)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r>
              <a:rPr lang="en-US" dirty="0"/>
              <a:t>Monitoring the battery</a:t>
            </a:r>
          </a:p>
          <a:p>
            <a:r>
              <a:rPr lang="en-US" dirty="0"/>
              <a:t>Providing battery protection</a:t>
            </a:r>
          </a:p>
          <a:p>
            <a:r>
              <a:rPr lang="en-US" dirty="0"/>
              <a:t>Estimating the battery’s operational state</a:t>
            </a:r>
          </a:p>
          <a:p>
            <a:r>
              <a:rPr lang="en-US" dirty="0"/>
              <a:t>Continually optimizing battery performance</a:t>
            </a:r>
          </a:p>
          <a:p>
            <a:r>
              <a:rPr lang="en-US" dirty="0"/>
              <a:t>Reporting operational status to external devices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3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Integrated Components 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197405"/>
            <a:ext cx="6871729" cy="3512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COMPONENTS:</a:t>
            </a:r>
          </a:p>
          <a:p>
            <a:r>
              <a:rPr lang="en-US" dirty="0"/>
              <a:t>50A PWM Solar</a:t>
            </a:r>
            <a:br>
              <a:rPr lang="en-US" dirty="0"/>
            </a:br>
            <a:r>
              <a:rPr lang="en-US" dirty="0"/>
              <a:t>Charge Controller</a:t>
            </a:r>
          </a:p>
          <a:p>
            <a:r>
              <a:rPr lang="en-US" dirty="0"/>
              <a:t>1500W Pure Sine </a:t>
            </a:r>
            <a:br>
              <a:rPr lang="en-US" dirty="0"/>
            </a:br>
            <a:r>
              <a:rPr lang="en-US" dirty="0"/>
              <a:t>Wave Inverter</a:t>
            </a:r>
          </a:p>
          <a:p>
            <a:r>
              <a:rPr lang="en-US" dirty="0"/>
              <a:t>(Battery Charger)</a:t>
            </a:r>
          </a:p>
        </p:txBody>
      </p:sp>
      <p:pic>
        <p:nvPicPr>
          <p:cNvPr id="3" name="Picture 2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5046E725-7F4D-C749-99C5-E2476BBA0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1394615"/>
            <a:ext cx="24892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4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Wiring a Solar Generator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66752C-3702-FC4E-8A17-64F66C5EE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69" y="1044700"/>
            <a:ext cx="4052391" cy="3511550"/>
          </a:xfrm>
        </p:spPr>
      </p:pic>
    </p:spTree>
    <p:extLst>
      <p:ext uri="{BB962C8B-B14F-4D97-AF65-F5344CB8AC3E}">
        <p14:creationId xmlns:p14="http://schemas.microsoft.com/office/powerpoint/2010/main" val="904240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Cost to Build Larger-Scale Generator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C8B962F-510E-5347-9E0A-2147D8EF6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649885"/>
              </p:ext>
            </p:extLst>
          </p:nvPr>
        </p:nvGraphicFramePr>
        <p:xfrm>
          <a:off x="2128720" y="1095601"/>
          <a:ext cx="6108200" cy="2239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6560">
                  <a:extLst>
                    <a:ext uri="{9D8B030D-6E8A-4147-A177-3AD203B41FA5}">
                      <a16:colId xmlns:a16="http://schemas.microsoft.com/office/drawing/2014/main" val="3458556494"/>
                    </a:ext>
                  </a:extLst>
                </a:gridCol>
                <a:gridCol w="1221640">
                  <a:extLst>
                    <a:ext uri="{9D8B030D-6E8A-4147-A177-3AD203B41FA5}">
                      <a16:colId xmlns:a16="http://schemas.microsoft.com/office/drawing/2014/main" val="4062817846"/>
                    </a:ext>
                  </a:extLst>
                </a:gridCol>
              </a:tblGrid>
              <a:tr h="37327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46660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4-290 Watt Solar Panels (used)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$500.00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0379540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8-72Ah Prismatic LiFePO</a:t>
                      </a:r>
                      <a:r>
                        <a:rPr lang="en-US" sz="18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Cells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$320.00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5780311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100A BMS with Temperature Sensor &amp; Bluetooth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1853042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50A PWM Charge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Controller/1500W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Sine Inverter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$205.00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7087896"/>
                  </a:ext>
                </a:extLst>
              </a:tr>
              <a:tr h="373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$1095.00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2586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36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281175"/>
            <a:ext cx="6871730" cy="7635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Show &amp; Tell/Questions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3632113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17263</TotalTime>
  <Words>1375</Words>
  <Application>Microsoft Macintosh PowerPoint</Application>
  <PresentationFormat>On-screen Show (16:9)</PresentationFormat>
  <Paragraphs>267</Paragraphs>
  <Slides>42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Amazon Ember</vt:lpstr>
      <vt:lpstr>Antique Olive</vt:lpstr>
      <vt:lpstr>Arial</vt:lpstr>
      <vt:lpstr>Calibri</vt:lpstr>
      <vt:lpstr>Courier New</vt:lpstr>
      <vt:lpstr>helvetica-neue</vt:lpstr>
      <vt:lpstr>Office Theme</vt:lpstr>
      <vt:lpstr>PowerPoint Presentation</vt:lpstr>
      <vt:lpstr>Why Build a Solar Generator?</vt:lpstr>
      <vt:lpstr>Why Build a Solar Generator?</vt:lpstr>
      <vt:lpstr>PowerPoint Presentation</vt:lpstr>
      <vt:lpstr>Components of a Solar Generator</vt:lpstr>
      <vt:lpstr>Solar Panels</vt:lpstr>
      <vt:lpstr>Solar Charge Controllers</vt:lpstr>
      <vt:lpstr>30A PWM Charge Controller     </vt:lpstr>
      <vt:lpstr>40A MPPT Solar Charge Controller     </vt:lpstr>
      <vt:lpstr>Renogy BT-1 Bluetooth Module     </vt:lpstr>
      <vt:lpstr>Deep-Cycle Batteries</vt:lpstr>
      <vt:lpstr>Benefits of AGM Batteries</vt:lpstr>
      <vt:lpstr>Benefits of LiFePO4 Batteries</vt:lpstr>
      <vt:lpstr>Comparing Useful Energy Density</vt:lpstr>
      <vt:lpstr>Inventus 12.8v 45Ah LiFePO4 Batteries</vt:lpstr>
      <vt:lpstr>Inventus 12.8v 45Ah LiFePO4 Batteries</vt:lpstr>
      <vt:lpstr>Charging a LiFePO4 12V Battery</vt:lpstr>
      <vt:lpstr>48V 10A Variable Power Supply    </vt:lpstr>
      <vt:lpstr>Charging a LiFePO4 12V Battery</vt:lpstr>
      <vt:lpstr>Discharging a 45AH LiFePO4 Battery</vt:lpstr>
      <vt:lpstr>Discharging an LiFePO4 Battery</vt:lpstr>
      <vt:lpstr>Battery Management System (BMS)</vt:lpstr>
      <vt:lpstr>For Long LiFePO4 Battery Life</vt:lpstr>
      <vt:lpstr>Power Inverters - Converts DC to AC current</vt:lpstr>
      <vt:lpstr>Power Inverters - Converts DC to AC current</vt:lpstr>
      <vt:lpstr>PowerPoint Presentation</vt:lpstr>
      <vt:lpstr>Wiring a Solar Generator</vt:lpstr>
      <vt:lpstr>Solar Generator Block Diagram</vt:lpstr>
      <vt:lpstr>Costs to Build Your Solar Generator</vt:lpstr>
      <vt:lpstr>Resources</vt:lpstr>
      <vt:lpstr>Building a Larger-Scale Solar Generator</vt:lpstr>
      <vt:lpstr>12V Battery Systems</vt:lpstr>
      <vt:lpstr>Solar Panels</vt:lpstr>
      <vt:lpstr>12V Battery Systems</vt:lpstr>
      <vt:lpstr>24V/48V Battery Systems</vt:lpstr>
      <vt:lpstr>24V/48V Battery Systems</vt:lpstr>
      <vt:lpstr>24V Battery System</vt:lpstr>
      <vt:lpstr>Battery Management System (BMS)</vt:lpstr>
      <vt:lpstr>Integrated Components System</vt:lpstr>
      <vt:lpstr>Wiring a Solar Generator</vt:lpstr>
      <vt:lpstr>Cost to Build Larger-Scale Generator</vt:lpstr>
      <vt:lpstr>Show &amp; Tell/Questions &amp; Answers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Carl fenske</cp:lastModifiedBy>
  <cp:revision>311</cp:revision>
  <cp:lastPrinted>2019-05-17T01:17:01Z</cp:lastPrinted>
  <dcterms:created xsi:type="dcterms:W3CDTF">2013-08-21T19:17:07Z</dcterms:created>
  <dcterms:modified xsi:type="dcterms:W3CDTF">2022-09-26T04:15:13Z</dcterms:modified>
</cp:coreProperties>
</file>